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21108"/>
    <a:srgbClr val="FF0000"/>
    <a:srgbClr val="000000"/>
    <a:srgbClr val="DED3E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07FEF2-01FE-4FAD-BAF3-CC1A1123BB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826B0-7B9C-4A6C-89A5-E560A1E0F1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8827F-7940-4E70-B981-EED2A775A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632A6-430B-400D-9388-20F922538C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A35D-2049-4692-8DD0-E8547DE4C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CCD85-69D8-49B3-9730-9812F58D5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1CCE-2571-44F2-9EA1-15F51BC2B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53E5-C48C-4488-B7E2-593AFA4A3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1620E-55D3-4EA6-8724-439A7DADC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0B13-0EAB-43B0-ABBA-D61CE5645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17FFC-B868-43CA-934A-06716E4E5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EBA29-BF53-44CB-A353-D85666029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30AA00C-5009-476D-8721-146D20EBD9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496" y="458604"/>
            <a:ext cx="7772400" cy="1470025"/>
          </a:xfrm>
        </p:spPr>
        <p:txBody>
          <a:bodyPr/>
          <a:lstStyle/>
          <a:p>
            <a:r>
              <a:rPr lang="ru-RU" dirty="0" smtClean="0"/>
              <a:t>Назад в прошлое</a:t>
            </a:r>
            <a:endParaRPr lang="ru-RU" dirty="0"/>
          </a:p>
        </p:txBody>
      </p:sp>
      <p:pic>
        <p:nvPicPr>
          <p:cNvPr id="4" name="Рисунок 3" descr="0020-007-Pokorenie-prirody-ljudmi-pervobytnogo-obsche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700" y="1988808"/>
            <a:ext cx="4860648" cy="444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0fee_261c0db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12" y="728640"/>
            <a:ext cx="8837541" cy="540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 – прародина современного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Вся ранняя эволюция </a:t>
            </a:r>
            <a:r>
              <a:rPr lang="ru-RU" sz="1800" dirty="0" smtClean="0"/>
              <a:t>происходила </a:t>
            </a:r>
            <a:r>
              <a:rPr lang="ru-RU" sz="1800" dirty="0" smtClean="0"/>
              <a:t>в </a:t>
            </a:r>
            <a:r>
              <a:rPr lang="ru-RU" sz="1800" dirty="0" smtClean="0"/>
              <a:t>Африке </a:t>
            </a:r>
            <a:r>
              <a:rPr lang="ru-RU" sz="1800" dirty="0" smtClean="0"/>
              <a:t>6—7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лет </a:t>
            </a:r>
            <a:r>
              <a:rPr lang="ru-RU" sz="1800" dirty="0" smtClean="0"/>
              <a:t>назад. А </a:t>
            </a:r>
            <a:r>
              <a:rPr lang="ru-RU" sz="1800" dirty="0" smtClean="0"/>
              <a:t>примерно 4,2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лет назад появились австралопитеки. Отличительной особенностью всех этих существ было передвижение на двух ногах </a:t>
            </a:r>
            <a:r>
              <a:rPr lang="ru-RU" sz="1800" dirty="0" smtClean="0"/>
              <a:t>. </a:t>
            </a:r>
            <a:r>
              <a:rPr lang="ru-RU" sz="1800" dirty="0" smtClean="0"/>
              <a:t>На сегодняшний день </a:t>
            </a:r>
            <a:r>
              <a:rPr lang="ru-RU" sz="1800" dirty="0" smtClean="0"/>
              <a:t>существует </a:t>
            </a:r>
            <a:r>
              <a:rPr lang="ru-RU" sz="1800" dirty="0" smtClean="0"/>
              <a:t>целый ряд теорий, объясняющих  </a:t>
            </a:r>
            <a:r>
              <a:rPr lang="ru-RU" sz="1800" dirty="0" smtClean="0"/>
              <a:t>данную особенность. </a:t>
            </a:r>
            <a:r>
              <a:rPr lang="ru-RU" sz="1800" dirty="0" smtClean="0"/>
              <a:t>Таким образом, в период примерно от 6 до 1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лет назад в Африке жила довольно большая и разнообразная группа обезьян, передвигавшихся на двух ногах. Однако по размеру мозга эти обезьяны не отличались от современного шимпанзе, и нет оснований предполагать, что они превосходили его по своим интеллектуальным способностям.</a:t>
            </a:r>
          </a:p>
          <a:p>
            <a:r>
              <a:rPr lang="ru-RU" sz="1800" dirty="0" smtClean="0"/>
              <a:t>Примерно 2,4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лет назад </a:t>
            </a:r>
            <a:r>
              <a:rPr lang="ru-RU" sz="1800" dirty="0" smtClean="0"/>
              <a:t>наметилась </a:t>
            </a:r>
            <a:r>
              <a:rPr lang="ru-RU" sz="1800" dirty="0" smtClean="0"/>
              <a:t>новая эволюционная тенденция — началось увеличение мозга. Первый представитель </a:t>
            </a:r>
            <a:r>
              <a:rPr lang="ru-RU" sz="1800" dirty="0" smtClean="0"/>
              <a:t>обезьян, </a:t>
            </a:r>
            <a:r>
              <a:rPr lang="ru-RU" sz="1800" dirty="0" smtClean="0"/>
              <a:t>у которого объём мозга превысил типичные для шимпанзе и </a:t>
            </a:r>
            <a:r>
              <a:rPr lang="ru-RU" sz="1800" dirty="0" smtClean="0"/>
              <a:t>австралопитеков</a:t>
            </a:r>
            <a:r>
              <a:rPr lang="ru-RU" sz="1800" dirty="0" smtClean="0"/>
              <a:t> — </a:t>
            </a:r>
            <a:r>
              <a:rPr lang="ru-RU" sz="1800" i="1" dirty="0" smtClean="0"/>
              <a:t>Homo habilis</a:t>
            </a:r>
            <a:r>
              <a:rPr lang="ru-RU" sz="1800" dirty="0" smtClean="0"/>
              <a:t>. Он первым стал изготавливать простейшие каменные орудия. </a:t>
            </a:r>
            <a:r>
              <a:rPr lang="ru-RU" sz="1800" dirty="0" smtClean="0"/>
              <a:t>Этот вид, </a:t>
            </a:r>
            <a:r>
              <a:rPr lang="ru-RU" sz="1800" dirty="0" smtClean="0"/>
              <a:t>по-видимому, </a:t>
            </a:r>
            <a:r>
              <a:rPr lang="ru-RU" sz="1800" dirty="0" smtClean="0"/>
              <a:t>начал </a:t>
            </a:r>
            <a:r>
              <a:rPr lang="ru-RU" sz="1800" dirty="0" smtClean="0"/>
              <a:t>питаться падалью крупных животных, а свои каменные орудия </a:t>
            </a:r>
            <a:r>
              <a:rPr lang="ru-RU" sz="1800" dirty="0" smtClean="0"/>
              <a:t>он, </a:t>
            </a:r>
            <a:r>
              <a:rPr lang="ru-RU" sz="1800" dirty="0" smtClean="0"/>
              <a:t>возможно, </a:t>
            </a:r>
            <a:r>
              <a:rPr lang="ru-RU" sz="1800" dirty="0" smtClean="0"/>
              <a:t>использовал </a:t>
            </a:r>
            <a:r>
              <a:rPr lang="ru-RU" sz="1800" dirty="0" smtClean="0"/>
              <a:t>для разделки туш или </a:t>
            </a:r>
            <a:r>
              <a:rPr lang="ru-RU" sz="1800" dirty="0" err="1" smtClean="0"/>
              <a:t>соскребания</a:t>
            </a:r>
            <a:r>
              <a:rPr lang="ru-RU" sz="1800" dirty="0" smtClean="0"/>
              <a:t> мяса с костей.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568" y="17088"/>
            <a:ext cx="6840912" cy="684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Австралопитек</a:t>
            </a:r>
            <a:endParaRPr lang="ru-RU" dirty="0"/>
          </a:p>
        </p:txBody>
      </p:sp>
      <p:pic>
        <p:nvPicPr>
          <p:cNvPr id="4" name="Содержимое 3" descr="67866_700x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16" y="1268712"/>
            <a:ext cx="5670756" cy="5314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24" y="1268712"/>
            <a:ext cx="5284956" cy="4525963"/>
          </a:xfrm>
        </p:spPr>
        <p:txBody>
          <a:bodyPr/>
          <a:lstStyle/>
          <a:p>
            <a:r>
              <a:rPr lang="ru-RU" sz="1600" dirty="0" smtClean="0">
                <a:latin typeface="Times New Roman"/>
              </a:rPr>
              <a:t>Около 1 </a:t>
            </a:r>
            <a:r>
              <a:rPr lang="ru-RU" sz="1600" dirty="0" err="1" smtClean="0">
                <a:latin typeface="Times New Roman"/>
              </a:rPr>
              <a:t>млн</a:t>
            </a:r>
            <a:r>
              <a:rPr lang="ru-RU" sz="1600" dirty="0" smtClean="0">
                <a:latin typeface="Times New Roman"/>
              </a:rPr>
              <a:t> лет назад, во время </a:t>
            </a:r>
            <a:r>
              <a:rPr lang="ru-RU" sz="1600" dirty="0" err="1" smtClean="0">
                <a:latin typeface="Times New Roman"/>
              </a:rPr>
              <a:t>Гюнцского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оледенения </a:t>
            </a:r>
            <a:r>
              <a:rPr lang="ru-RU" sz="1600" dirty="0" smtClean="0">
                <a:latin typeface="Times New Roman"/>
              </a:rPr>
              <a:t>в гроте </a:t>
            </a:r>
            <a:r>
              <a:rPr lang="ru-RU" sz="1600" dirty="0" err="1" smtClean="0">
                <a:latin typeface="Times New Roman"/>
              </a:rPr>
              <a:t>Валлонне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проживали </a:t>
            </a:r>
            <a:r>
              <a:rPr lang="ru-RU" sz="1600" dirty="0" smtClean="0">
                <a:latin typeface="Times New Roman"/>
              </a:rPr>
              <a:t>небольшие группы прямоходящих </a:t>
            </a:r>
            <a:r>
              <a:rPr lang="ru-RU" sz="1600" dirty="0" smtClean="0">
                <a:latin typeface="Times New Roman"/>
              </a:rPr>
              <a:t>людей, </a:t>
            </a:r>
            <a:r>
              <a:rPr lang="ru-RU" sz="1600" dirty="0" smtClean="0">
                <a:latin typeface="Times New Roman"/>
              </a:rPr>
              <a:t>дошедших сюда из </a:t>
            </a:r>
            <a:r>
              <a:rPr lang="ru-RU" sz="1600" dirty="0" smtClean="0">
                <a:latin typeface="Times New Roman"/>
              </a:rPr>
              <a:t>Африки. </a:t>
            </a:r>
            <a:r>
              <a:rPr lang="ru-RU" sz="1600" dirty="0" smtClean="0">
                <a:latin typeface="Times New Roman"/>
              </a:rPr>
              <a:t>Позднее люди расселились на обширных территориях, освоив долину реки </a:t>
            </a:r>
            <a:r>
              <a:rPr lang="ru-RU" sz="1600" dirty="0" smtClean="0">
                <a:latin typeface="Times New Roman"/>
              </a:rPr>
              <a:t>Сомма. </a:t>
            </a:r>
            <a:r>
              <a:rPr lang="ru-RU" sz="1600" dirty="0" smtClean="0">
                <a:latin typeface="Times New Roman"/>
              </a:rPr>
              <a:t>Примерно 400 000 лет назад через эту же местность прошла новая волна переселения из Азии. В одном из районов </a:t>
            </a:r>
            <a:r>
              <a:rPr lang="ru-RU" sz="1600" dirty="0" smtClean="0">
                <a:latin typeface="Times New Roman"/>
              </a:rPr>
              <a:t>Ниццы </a:t>
            </a:r>
            <a:r>
              <a:rPr lang="ru-RU" sz="1600" dirty="0" smtClean="0">
                <a:latin typeface="Times New Roman"/>
              </a:rPr>
              <a:t>на месте древней стоянки </a:t>
            </a:r>
            <a:r>
              <a:rPr lang="ru-RU" sz="1600" dirty="0" err="1" smtClean="0">
                <a:latin typeface="Times New Roman"/>
              </a:rPr>
              <a:t>Терра-Амата</a:t>
            </a:r>
            <a:r>
              <a:rPr lang="ru-RU" sz="1600" dirty="0" smtClean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археологами </a:t>
            </a:r>
            <a:r>
              <a:rPr lang="ru-RU" sz="1600" dirty="0" smtClean="0">
                <a:latin typeface="Times New Roman"/>
              </a:rPr>
              <a:t>найдены следы </a:t>
            </a:r>
            <a:r>
              <a:rPr lang="ru-RU" sz="1600" dirty="0" err="1" smtClean="0">
                <a:latin typeface="Times New Roman"/>
              </a:rPr>
              <a:t>ашельской</a:t>
            </a:r>
            <a:r>
              <a:rPr lang="ru-RU" sz="1600" dirty="0" smtClean="0">
                <a:latin typeface="Times New Roman"/>
              </a:rPr>
              <a:t> культуры, в том числе остатки каркасных жилищ и одного из древнейших известных науке очагов . Около 280 000 лет назад </a:t>
            </a:r>
            <a:r>
              <a:rPr lang="ru-RU" sz="1600" dirty="0" err="1" smtClean="0">
                <a:latin typeface="Times New Roman"/>
              </a:rPr>
              <a:t>Атлантропы</a:t>
            </a:r>
            <a:r>
              <a:rPr lang="ru-RU" sz="1600" dirty="0" smtClean="0">
                <a:latin typeface="Times New Roman"/>
              </a:rPr>
              <a:t>, прибывшие из Северной Африки, расселились по территории Франции и Испании, проникнув со временем сухопутным путём на земли современной Великобритании. Люди этого времени владели техникой изготовления заостренных рубил (</a:t>
            </a:r>
            <a:r>
              <a:rPr lang="ru-RU" sz="1600" dirty="0" err="1" smtClean="0">
                <a:latin typeface="Times New Roman"/>
              </a:rPr>
              <a:t>бифасов</a:t>
            </a:r>
            <a:r>
              <a:rPr lang="ru-RU" sz="1600" dirty="0" smtClean="0">
                <a:latin typeface="Times New Roman"/>
              </a:rPr>
              <a:t>), закрепляемых на рукояти и используемых в качестве топоров. Селились они преимущественно в речных долинах, постепенно распространившись до берегов реки Сомма </a:t>
            </a:r>
          </a:p>
          <a:p>
            <a:endParaRPr lang="ru-RU" sz="1600" dirty="0"/>
          </a:p>
        </p:txBody>
      </p:sp>
      <p:pic>
        <p:nvPicPr>
          <p:cNvPr id="4" name="Рисунок 3" descr="6452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120" y="1178700"/>
            <a:ext cx="3408048" cy="2556036"/>
          </a:xfrm>
          <a:prstGeom prst="rect">
            <a:avLst/>
          </a:prstGeom>
        </p:spPr>
      </p:pic>
      <p:pic>
        <p:nvPicPr>
          <p:cNvPr id="5" name="Рисунок 4" descr="Paleo-Di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120" y="4059084"/>
            <a:ext cx="3381424" cy="225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Неандерталец</a:t>
            </a:r>
            <a:endParaRPr lang="ru-RU" dirty="0"/>
          </a:p>
        </p:txBody>
      </p:sp>
      <p:pic>
        <p:nvPicPr>
          <p:cNvPr id="4" name="Рисунок 3" descr="9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25" y="1358725"/>
            <a:ext cx="4189648" cy="2790371"/>
          </a:xfrm>
          <a:prstGeom prst="rect">
            <a:avLst/>
          </a:prstGeom>
        </p:spPr>
      </p:pic>
      <p:pic>
        <p:nvPicPr>
          <p:cNvPr id="5" name="Рисунок 4" descr="21200a449eea4e14823ec01220b0213166b21452525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06497"/>
            <a:ext cx="4350072" cy="326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Кроманьонец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По одной версии, кроманьонец является предком всех современных людей, появившись в Восточной Африке примерно 130—180 тыс. лет назад. Согласно этой теории, 50 000—60 000 лет назад они мигрировали из Африки на Аравийский полуостров и появились в Евразии. Одна группа быстро заселила побережье Индийского океана, а вторая мигрировала в степи Центральной Азии. Вторая группа стала предками кочевых народов и большей части ближневосточного и североафриканского населения. Миграция от Чёрного моря в Европу началась примерно 40—50 тыс. лет назад, предположительно через Дунайский коридор. 20 тыс. лет назад вся Европа уже была заселена.</a:t>
            </a:r>
          </a:p>
          <a:p>
            <a:r>
              <a:rPr lang="ru-RU" sz="1600" dirty="0" smtClean="0"/>
              <a:t>По </a:t>
            </a:r>
            <a:r>
              <a:rPr lang="ru-RU" sz="1600" dirty="0" smtClean="0"/>
              <a:t>другой версии, современные представители негроидных и монголоидных рас формировались автономно, а кроманьонцы распространялись по большей части только в ареале неандертальцев (Северная Африка, Ближний Восток, Средняя Азия, Европа). Первые люди с </a:t>
            </a:r>
            <a:r>
              <a:rPr lang="ru-RU" sz="1600" dirty="0" err="1" smtClean="0"/>
              <a:t>кроманоидными</a:t>
            </a:r>
            <a:r>
              <a:rPr lang="ru-RU" sz="1600" dirty="0" smtClean="0"/>
              <a:t> чертами появились 160 000 лет назад в Восточной Африке (Эфиопия). Покинули её 100 000 лет назад. В Европу проникли через Кавказ до бассейна реки </a:t>
            </a:r>
            <a:r>
              <a:rPr lang="ru-RU" sz="1600" dirty="0" smtClean="0"/>
              <a:t>Дон. </a:t>
            </a:r>
            <a:r>
              <a:rPr lang="ru-RU" sz="1600" dirty="0" smtClean="0"/>
              <a:t>Миграция на Запад началась приблизительно 40 000 лет назад, а уже через 6 тысяч лет появилась наскальная живопись в пещерах </a:t>
            </a:r>
            <a:r>
              <a:rPr lang="ru-RU" sz="1600" dirty="0" smtClean="0"/>
              <a:t>Франции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кроманьонца</a:t>
            </a:r>
            <a:endParaRPr lang="ru-RU" dirty="0"/>
          </a:p>
        </p:txBody>
      </p:sp>
      <p:pic>
        <p:nvPicPr>
          <p:cNvPr id="4" name="Содержимое 3" descr="1492600588_501840-478e9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436" y="1808784"/>
            <a:ext cx="4762500" cy="4114800"/>
          </a:xfrm>
        </p:spPr>
      </p:pic>
      <p:pic>
        <p:nvPicPr>
          <p:cNvPr id="5" name="Рисунок 4" descr="0_c3c6_f0f1757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2108" y="1448736"/>
            <a:ext cx="3375296" cy="477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черепа человека</a:t>
            </a:r>
            <a:endParaRPr lang="ru-RU" dirty="0"/>
          </a:p>
        </p:txBody>
      </p:sp>
      <p:pic>
        <p:nvPicPr>
          <p:cNvPr id="4" name="Рисунок 3" descr="img_15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72" y="1448736"/>
            <a:ext cx="7651020" cy="2164044"/>
          </a:xfrm>
          <a:prstGeom prst="rect">
            <a:avLst/>
          </a:prstGeom>
        </p:spPr>
      </p:pic>
      <p:pic>
        <p:nvPicPr>
          <p:cNvPr id="5" name="Рисунок 4" descr="ed_sk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84" y="3789048"/>
            <a:ext cx="7524860" cy="249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179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Назад в прошлое</vt:lpstr>
      <vt:lpstr>Африка – прародина современного человека</vt:lpstr>
      <vt:lpstr>Слайд 3</vt:lpstr>
      <vt:lpstr>Австралопитек</vt:lpstr>
      <vt:lpstr>Франция</vt:lpstr>
      <vt:lpstr>Неандерталец</vt:lpstr>
      <vt:lpstr>Кроманьонец</vt:lpstr>
      <vt:lpstr>Вид кроманьонца</vt:lpstr>
      <vt:lpstr>Эволюция черепа человека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2011</dc:title>
  <dc:creator>User</dc:creator>
  <cp:lastModifiedBy>Nikita</cp:lastModifiedBy>
  <cp:revision>57</cp:revision>
  <dcterms:created xsi:type="dcterms:W3CDTF">2011-09-11T18:52:53Z</dcterms:created>
  <dcterms:modified xsi:type="dcterms:W3CDTF">2018-02-12T19:11:09Z</dcterms:modified>
</cp:coreProperties>
</file>