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9"/>
  </p:notesMasterIdLst>
  <p:sldIdLst>
    <p:sldId id="282" r:id="rId2"/>
    <p:sldId id="281" r:id="rId3"/>
    <p:sldId id="283" r:id="rId4"/>
    <p:sldId id="284" r:id="rId5"/>
    <p:sldId id="286" r:id="rId6"/>
    <p:sldId id="300" r:id="rId7"/>
    <p:sldId id="287" r:id="rId8"/>
    <p:sldId id="288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313" r:id="rId22"/>
    <p:sldId id="314" r:id="rId23"/>
    <p:sldId id="315" r:id="rId24"/>
    <p:sldId id="289" r:id="rId25"/>
    <p:sldId id="290" r:id="rId26"/>
    <p:sldId id="291" r:id="rId27"/>
    <p:sldId id="292" r:id="rId28"/>
    <p:sldId id="293" r:id="rId29"/>
    <p:sldId id="294" r:id="rId30"/>
    <p:sldId id="316" r:id="rId31"/>
    <p:sldId id="318" r:id="rId32"/>
    <p:sldId id="319" r:id="rId33"/>
    <p:sldId id="295" r:id="rId34"/>
    <p:sldId id="296" r:id="rId35"/>
    <p:sldId id="297" r:id="rId36"/>
    <p:sldId id="321" r:id="rId37"/>
    <p:sldId id="320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38122-356F-4F50-9BFE-4120AA19183E}" type="datetimeFigureOut">
              <a:rPr lang="ru-RU" smtClean="0"/>
              <a:t>22.12.2017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BE309A-5CD7-4EBA-804F-2F38E4C4261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E309A-5CD7-4EBA-804F-2F38E4C42619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E309A-5CD7-4EBA-804F-2F38E4C42619}" type="slidenum">
              <a:rPr lang="ru-RU" smtClean="0"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0EBE4B7-1E80-4146-AB3E-E0E2489F8E26}" type="datetimeFigureOut">
              <a:rPr lang="ru-RU" smtClean="0"/>
              <a:t>22.12.2017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9FE5516-31C7-4CA7-9466-67131DAF5E7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BE4B7-1E80-4146-AB3E-E0E2489F8E26}" type="datetimeFigureOut">
              <a:rPr lang="ru-RU" smtClean="0"/>
              <a:t>22.12.2017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5516-31C7-4CA7-9466-67131DAF5E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0EBE4B7-1E80-4146-AB3E-E0E2489F8E26}" type="datetimeFigureOut">
              <a:rPr lang="ru-RU" smtClean="0"/>
              <a:t>22.12.2017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9FE5516-31C7-4CA7-9466-67131DAF5E7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BE4B7-1E80-4146-AB3E-E0E2489F8E26}" type="datetimeFigureOut">
              <a:rPr lang="ru-RU" smtClean="0"/>
              <a:t>22.12.2017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9FE5516-31C7-4CA7-9466-67131DAF5E7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BE4B7-1E80-4146-AB3E-E0E2489F8E26}" type="datetimeFigureOut">
              <a:rPr lang="ru-RU" smtClean="0"/>
              <a:t>22.12.2017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9FE5516-31C7-4CA7-9466-67131DAF5E7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0EBE4B7-1E80-4146-AB3E-E0E2489F8E26}" type="datetimeFigureOut">
              <a:rPr lang="ru-RU" smtClean="0"/>
              <a:t>22.12.2017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9FE5516-31C7-4CA7-9466-67131DAF5E77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0EBE4B7-1E80-4146-AB3E-E0E2489F8E26}" type="datetimeFigureOut">
              <a:rPr lang="ru-RU" smtClean="0"/>
              <a:t>22.12.2017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9FE5516-31C7-4CA7-9466-67131DAF5E7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BE4B7-1E80-4146-AB3E-E0E2489F8E26}" type="datetimeFigureOut">
              <a:rPr lang="ru-RU" smtClean="0"/>
              <a:t>22.12.2017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9FE5516-31C7-4CA7-9466-67131DAF5E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BE4B7-1E80-4146-AB3E-E0E2489F8E26}" type="datetimeFigureOut">
              <a:rPr lang="ru-RU" smtClean="0"/>
              <a:t>22.12.2017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9FE5516-31C7-4CA7-9466-67131DAF5E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BE4B7-1E80-4146-AB3E-E0E2489F8E26}" type="datetimeFigureOut">
              <a:rPr lang="ru-RU" smtClean="0"/>
              <a:t>22.12.2017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9FE5516-31C7-4CA7-9466-67131DAF5E7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0EBE4B7-1E80-4146-AB3E-E0E2489F8E26}" type="datetimeFigureOut">
              <a:rPr lang="ru-RU" smtClean="0"/>
              <a:t>22.12.2017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9FE5516-31C7-4CA7-9466-67131DAF5E7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CB97365-EBCA-4027-87D5-99FC1D4DF0BB}" type="datetimeFigureOut">
              <a:rPr lang="en-US" smtClean="0"/>
              <a:pPr/>
              <a:t>12/22/2017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371600"/>
            <a:ext cx="8929718" cy="3128970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Интеллектуальная игра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«Историческая ярмарка»</a:t>
            </a:r>
            <a:endParaRPr lang="ru-RU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071538" y="5486400"/>
            <a:ext cx="7843862" cy="137160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/>
              <a:t>Остров слез</a:t>
            </a:r>
          </a:p>
          <a:p>
            <a:endParaRPr lang="ru-RU" dirty="0"/>
          </a:p>
        </p:txBody>
      </p:sp>
      <p:pic>
        <p:nvPicPr>
          <p:cNvPr id="5" name="Picture 2" descr="https://www.tourprom.ru/site_media/images/upload/2015/12/1/poiphoto/1_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4758" b="4758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714348" y="5486400"/>
            <a:ext cx="8201052" cy="115731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/>
              <a:t>Хатынь</a:t>
            </a:r>
            <a:endParaRPr lang="ru-RU" sz="6000" dirty="0"/>
          </a:p>
        </p:txBody>
      </p:sp>
      <p:pic>
        <p:nvPicPr>
          <p:cNvPr id="5" name="Picture 2" descr="http://asvityazi.ru/wp-content/uploads/2016/03/000656_85518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9361" b="9361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285852" y="5486400"/>
            <a:ext cx="7629548" cy="1085872"/>
          </a:xfrm>
        </p:spPr>
        <p:txBody>
          <a:bodyPr/>
          <a:lstStyle/>
          <a:p>
            <a:pPr algn="ctr"/>
            <a:r>
              <a:rPr lang="ru-RU" sz="6000" b="1" dirty="0" smtClean="0"/>
              <a:t>Мирский замок</a:t>
            </a:r>
          </a:p>
          <a:p>
            <a:endParaRPr lang="ru-RU" dirty="0"/>
          </a:p>
        </p:txBody>
      </p:sp>
      <p:pic>
        <p:nvPicPr>
          <p:cNvPr id="5" name="Picture 2" descr="https://www.tourprom.ru/site_media/images/upload/2016/9/8/poiphoto/mirskii-zamok_543FEd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271" b="1271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500166" y="5486400"/>
            <a:ext cx="7415234" cy="1085872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err="1" smtClean="0"/>
              <a:t>Несвижский</a:t>
            </a:r>
            <a:r>
              <a:rPr lang="ru-RU" sz="6000" b="1" dirty="0" smtClean="0"/>
              <a:t> замок</a:t>
            </a:r>
          </a:p>
          <a:p>
            <a:endParaRPr lang="ru-RU" dirty="0"/>
          </a:p>
        </p:txBody>
      </p:sp>
      <p:pic>
        <p:nvPicPr>
          <p:cNvPr id="5" name="Picture 2" descr="http://www.avenutver.ru/uploads/posts/2016-04/1459865849_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6892" r="16892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 smtClean="0"/>
              <a:t>Национальная библиотека </a:t>
            </a:r>
            <a:r>
              <a:rPr lang="ru-RU" sz="4400" b="1" dirty="0" smtClean="0"/>
              <a:t>Республики Беларусь</a:t>
            </a:r>
            <a:endParaRPr lang="ru-RU" sz="4400" b="1" dirty="0" smtClean="0"/>
          </a:p>
          <a:p>
            <a:pPr algn="ctr"/>
            <a:endParaRPr lang="ru-RU" sz="4400" dirty="0"/>
          </a:p>
        </p:txBody>
      </p:sp>
      <p:pic>
        <p:nvPicPr>
          <p:cNvPr id="5" name="Picture 2" descr="http://mtdata.ru/u24/photo05B4/20029461903-0/original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9793" b="9793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071538" y="5486400"/>
            <a:ext cx="7843862" cy="1157310"/>
          </a:xfrm>
        </p:spPr>
        <p:txBody>
          <a:bodyPr/>
          <a:lstStyle/>
          <a:p>
            <a:pPr algn="ctr"/>
            <a:r>
              <a:rPr lang="ru-RU" sz="6000" b="1" dirty="0" smtClean="0"/>
              <a:t>Курган Славы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s://img.tyt.by/n/0f/5/kurgan_slavy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7815" r="7815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b="1" dirty="0" err="1" smtClean="0"/>
              <a:t>Новогрудский</a:t>
            </a:r>
            <a:r>
              <a:rPr lang="ru-RU" sz="6000" b="1" dirty="0" smtClean="0"/>
              <a:t> замок</a:t>
            </a:r>
            <a:endParaRPr lang="ru-RU" sz="6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://vgr.by/images/stories/2016/19/novogrudskij_zamok_3d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3248" r="3248"/>
          <a:stretch>
            <a:fillRect/>
          </a:stretch>
        </p:blipFill>
        <p:spPr bwMode="auto">
          <a:xfrm>
            <a:off x="1500166" y="0"/>
            <a:ext cx="4429124" cy="2668511"/>
          </a:xfrm>
          <a:prstGeom prst="rect">
            <a:avLst/>
          </a:prstGeom>
          <a:noFill/>
        </p:spPr>
      </p:pic>
      <p:pic>
        <p:nvPicPr>
          <p:cNvPr id="6" name="Picture 4" descr="http://travel-minsk.by/files/travelminskby/reg_images/nowogrudo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41962" y="2000240"/>
            <a:ext cx="3902038" cy="26241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285852" y="5486400"/>
            <a:ext cx="7629548" cy="1085872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6000" b="1" dirty="0" smtClean="0"/>
              <a:t>Памятник </a:t>
            </a:r>
            <a:r>
              <a:rPr lang="ru-RU" sz="6000" b="1" dirty="0" err="1" smtClean="0"/>
              <a:t>Сымону</a:t>
            </a:r>
            <a:r>
              <a:rPr lang="ru-RU" sz="6000" b="1" dirty="0" smtClean="0"/>
              <a:t> </a:t>
            </a:r>
            <a:r>
              <a:rPr lang="ru-RU" sz="6000" b="1" dirty="0" err="1" smtClean="0"/>
              <a:t>Буднаму</a:t>
            </a:r>
            <a:endParaRPr lang="ru-RU" sz="6000" b="1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http://mw2.google.com/mw-panoramio/photos/medium/9893422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t="9835" b="23597"/>
          <a:stretch>
            <a:fillRect/>
          </a:stretch>
        </p:blipFill>
        <p:spPr bwMode="auto">
          <a:xfrm>
            <a:off x="1560576" y="0"/>
            <a:ext cx="7583424" cy="4500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214414" y="5486400"/>
            <a:ext cx="7700986" cy="1085872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/>
              <a:t>Церковь Успения Пресвятой Богородицы</a:t>
            </a:r>
            <a:endParaRPr lang="ru-RU" sz="4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://cdn01.ru/files/users/images/4a/8d/4a8dc93c4497d880f1e408694369ae0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1303" b="11303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357290" y="5486400"/>
            <a:ext cx="7558110" cy="1014434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sz="6000" b="1" dirty="0" smtClean="0"/>
              <a:t>Дворец Румянцевых и Паскевичей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s://cdn.photocentra.ru/images/main35/351875_main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4716" b="4716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0" y="285728"/>
            <a:ext cx="9144000" cy="3782473"/>
          </a:xfrm>
        </p:spPr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egoe Print" pitchFamily="2" charset="0"/>
              </a:rPr>
              <a:t>«Плох тот народ, который не помнит, не ценит и не любит своей истории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egoe Print" pitchFamily="2" charset="0"/>
              </a:rPr>
              <a:t>»</a:t>
            </a: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  <a:latin typeface="Segoe Print" pitchFamily="2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508104" y="5052545"/>
            <a:ext cx="3456383" cy="882119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B050"/>
                </a:solidFill>
                <a:latin typeface="Segoe Print" pitchFamily="2" charset="0"/>
              </a:rPr>
              <a:t>В.М.Васнецов</a:t>
            </a:r>
            <a:endParaRPr lang="ru-RU" sz="3200" dirty="0">
              <a:solidFill>
                <a:srgbClr val="00B050"/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610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071538" y="5486400"/>
            <a:ext cx="7843862" cy="1014434"/>
          </a:xfrm>
        </p:spPr>
        <p:txBody>
          <a:bodyPr/>
          <a:lstStyle/>
          <a:p>
            <a:pPr algn="ctr"/>
            <a:r>
              <a:rPr lang="ru-RU" sz="6000" b="1" dirty="0" smtClean="0"/>
              <a:t>Софийский собор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://www.videomax.ru/forum/uploads/20070603_112516_IMG_563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4786" b="4786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142976" y="5486400"/>
            <a:ext cx="8272490" cy="137160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/>
              <a:t>Борисоглебская (</a:t>
            </a:r>
            <a:r>
              <a:rPr lang="ru-RU" sz="4400" b="1" dirty="0" err="1" smtClean="0"/>
              <a:t>Каложская</a:t>
            </a:r>
            <a:r>
              <a:rPr lang="ru-RU" sz="4400" b="1" dirty="0" smtClean="0"/>
              <a:t>) церковь</a:t>
            </a:r>
          </a:p>
          <a:p>
            <a:pPr algn="ctr"/>
            <a:endParaRPr lang="ru-RU" sz="4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://belturist.ru/wp-content/uploads/2012/07/dsc02787_76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5040" b="5040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571604" y="5429264"/>
            <a:ext cx="7315200" cy="68580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/>
              <a:t>Свято-Михайловский собор</a:t>
            </a:r>
            <a:endParaRPr lang="ru-RU" sz="48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://www.dubus.by/UserFiles/Image/sobormozyr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5230" b="5230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857224" y="5486400"/>
            <a:ext cx="8058176" cy="1371600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ru-RU" sz="8600" b="1" dirty="0" smtClean="0"/>
              <a:t>Памятник </a:t>
            </a:r>
            <a:endParaRPr lang="ru-RU" sz="8600" b="1" dirty="0" smtClean="0"/>
          </a:p>
          <a:p>
            <a:pPr algn="ctr"/>
            <a:r>
              <a:rPr lang="ru-RU" sz="8600" b="1" dirty="0" smtClean="0"/>
              <a:t>Франциску </a:t>
            </a:r>
            <a:r>
              <a:rPr lang="ru-RU" sz="8600" b="1" dirty="0" smtClean="0"/>
              <a:t>Скорине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s://avatars.mds.yandex.net/get-pdb/251121/a55ebbd4-c756-463e-9496-bf5f78cc3a3f/s800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4668" b="4668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Раунд 3</a:t>
            </a:r>
            <a:b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Портрет на фоне исторической эпохи</a:t>
            </a: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dirty="0"/>
          </a:p>
        </p:txBody>
      </p:sp>
      <p:pic>
        <p:nvPicPr>
          <p:cNvPr id="29698" name="Picture 2" descr="C:\Users\User\Desktop\конкурс\napoleon-bonaparte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71612"/>
            <a:ext cx="2753577" cy="3643337"/>
          </a:xfrm>
          <a:prstGeom prst="rect">
            <a:avLst/>
          </a:prstGeom>
          <a:noFill/>
        </p:spPr>
      </p:pic>
      <p:pic>
        <p:nvPicPr>
          <p:cNvPr id="29699" name="Picture 3" descr="C:\Users\User\Desktop\конкурс\александр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1571612"/>
            <a:ext cx="2571768" cy="3683256"/>
          </a:xfrm>
          <a:prstGeom prst="rect">
            <a:avLst/>
          </a:prstGeom>
          <a:noFill/>
        </p:spPr>
      </p:pic>
      <p:pic>
        <p:nvPicPr>
          <p:cNvPr id="29700" name="Picture 4" descr="C:\Users\User\Desktop\конкурс\муцухито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1571612"/>
            <a:ext cx="2370618" cy="364333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5720" y="5429264"/>
            <a:ext cx="271464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>
                <a:solidFill>
                  <a:schemeClr val="accent4">
                    <a:lumMod val="50000"/>
                  </a:schemeClr>
                </a:solidFill>
              </a:rPr>
              <a:t>Наполеон Бонапарт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86116" y="5429264"/>
            <a:ext cx="271464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 smtClean="0">
                <a:solidFill>
                  <a:schemeClr val="accent4">
                    <a:lumMod val="50000"/>
                  </a:schemeClr>
                </a:solidFill>
              </a:rPr>
              <a:t>Александр </a:t>
            </a:r>
            <a:r>
              <a:rPr lang="en-US" sz="2300" b="1" dirty="0" smtClean="0">
                <a:solidFill>
                  <a:schemeClr val="accent4">
                    <a:lumMod val="50000"/>
                  </a:schemeClr>
                </a:solidFill>
              </a:rPr>
              <a:t>II</a:t>
            </a:r>
            <a:endParaRPr lang="ru-RU" sz="23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15074" y="5429264"/>
            <a:ext cx="271464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 err="1" smtClean="0">
                <a:solidFill>
                  <a:schemeClr val="accent4">
                    <a:lumMod val="50000"/>
                  </a:schemeClr>
                </a:solidFill>
              </a:rPr>
              <a:t>Муцухито</a:t>
            </a:r>
            <a:endParaRPr lang="ru-RU" sz="23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b="1" dirty="0" smtClean="0"/>
              <a:t>Раунд 4</a:t>
            </a:r>
            <a:endParaRPr lang="ru-RU" sz="6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8800" b="1" dirty="0">
                <a:solidFill>
                  <a:schemeClr val="accent4">
                    <a:lumMod val="50000"/>
                  </a:schemeClr>
                </a:solidFill>
              </a:rPr>
              <a:t>Шевели мозгами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ru-RU" sz="4000" b="1" dirty="0" err="1" smtClean="0">
                <a:solidFill>
                  <a:schemeClr val="accent4">
                    <a:lumMod val="50000"/>
                  </a:schemeClr>
                </a:solidFill>
              </a:rPr>
              <a:t>Люблинская</a:t>
            </a: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  <a:t> уния</a:t>
            </a:r>
            <a:b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</a:rPr>
              <a:t>Ян Матейко</a:t>
            </a: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1490427"/>
            <a:ext cx="9144000" cy="536757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  <a:t>Последний день Помпеи </a:t>
            </a:r>
            <a:b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</a:rPr>
              <a:t>Карл  Брюллов</a:t>
            </a: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1361876"/>
            <a:ext cx="9144000" cy="54961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  <a:t>Свобода, ведущая народ</a:t>
            </a:r>
            <a:b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4000" b="1" i="1" dirty="0" err="1" smtClean="0">
                <a:solidFill>
                  <a:schemeClr val="accent4">
                    <a:lumMod val="50000"/>
                  </a:schemeClr>
                </a:solidFill>
              </a:rPr>
              <a:t>Эжен</a:t>
            </a: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</a:rPr>
              <a:t> Делакруа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172" name="Picture 2" descr="Delakrua-Ezhen-svoboda-vedusshaya-naro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b="1" dirty="0" smtClean="0"/>
              <a:t>Раунд 5</a:t>
            </a:r>
            <a:endParaRPr lang="ru-RU" sz="6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8800" b="1" dirty="0">
                <a:solidFill>
                  <a:schemeClr val="accent4">
                    <a:lumMod val="50000"/>
                  </a:schemeClr>
                </a:solidFill>
              </a:rPr>
              <a:t>Блиц-игра</a:t>
            </a:r>
          </a:p>
          <a:p>
            <a:pPr algn="ctr">
              <a:buNone/>
            </a:pPr>
            <a:r>
              <a:rPr lang="ru-RU" sz="8800" b="1" dirty="0" smtClean="0">
                <a:solidFill>
                  <a:schemeClr val="accent4">
                    <a:lumMod val="50000"/>
                  </a:schemeClr>
                </a:solidFill>
              </a:rPr>
              <a:t>«Крылатые выражения»</a:t>
            </a:r>
            <a:endParaRPr lang="ru-RU" sz="88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dirty="0" smtClean="0"/>
              <a:t>РАУНД 1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600200"/>
            <a:ext cx="8472518" cy="4709160"/>
          </a:xfrm>
        </p:spPr>
        <p:txBody>
          <a:bodyPr/>
          <a:lstStyle/>
          <a:p>
            <a:pPr algn="ctr">
              <a:buNone/>
            </a:pPr>
            <a:r>
              <a:rPr lang="ru-RU" sz="8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Историческая разминка</a:t>
            </a:r>
            <a:endParaRPr lang="ru-RU" sz="88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8153400" cy="9906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Раунд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5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Блиц-игра</a:t>
            </a:r>
            <a:b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«Крылатые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выражения»</a:t>
            </a:r>
            <a:b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ru-RU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sz="quarter" idx="1"/>
          </p:nvPr>
        </p:nvSpPr>
        <p:spPr>
          <a:xfrm>
            <a:off x="285720" y="1571612"/>
            <a:ext cx="8480328" cy="4972072"/>
          </a:xfrm>
        </p:spPr>
        <p:txBody>
          <a:bodyPr>
            <a:normAutofit lnSpcReduction="10000"/>
          </a:bodyPr>
          <a:lstStyle/>
          <a:p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Segoe Print" pitchFamily="2" charset="0"/>
            </a:endParaRPr>
          </a:p>
          <a:p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</a:rPr>
              <a:t>1. «Работать спустя рукава</a:t>
            </a:r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</a:rPr>
              <a:t>»</a:t>
            </a:r>
            <a:endParaRPr lang="ru-RU" sz="3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						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		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Безделье</a:t>
            </a:r>
          </a:p>
          <a:p>
            <a:pPr>
              <a:buNone/>
            </a:pPr>
            <a:endParaRPr lang="ru-RU" sz="2800" b="1" dirty="0">
              <a:solidFill>
                <a:srgbClr val="00B050"/>
              </a:solidFill>
            </a:endParaRPr>
          </a:p>
          <a:p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</a:rPr>
              <a:t>. «Сжечь мосты</a:t>
            </a:r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</a:rPr>
              <a:t>»</a:t>
            </a:r>
            <a:endParaRPr lang="ru-RU" sz="3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					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Отступление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невозможно</a:t>
            </a:r>
          </a:p>
          <a:p>
            <a:pPr>
              <a:buNone/>
            </a:pPr>
            <a:endParaRPr lang="ru-RU" sz="2800" b="1" dirty="0" smtClean="0">
              <a:solidFill>
                <a:srgbClr val="00B050"/>
              </a:solidFill>
            </a:endParaRPr>
          </a:p>
          <a:p>
            <a:endParaRPr lang="ru-RU" sz="3000" b="1" dirty="0" smtClean="0">
              <a:solidFill>
                <a:srgbClr val="00B050"/>
              </a:solidFill>
            </a:endParaRPr>
          </a:p>
          <a:p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</a:rPr>
              <a:t>4. </a:t>
            </a:r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</a:rPr>
              <a:t>«Не солоно хлебавши»</a:t>
            </a:r>
            <a:endParaRPr lang="ru-RU" sz="3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				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Уйти, ничего не добившись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8153400" cy="9906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Раунд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5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Блиц-игра</a:t>
            </a:r>
            <a:b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«Крылатые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выражения»</a:t>
            </a:r>
            <a:b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ru-RU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sz="quarter" idx="1"/>
          </p:nvPr>
        </p:nvSpPr>
        <p:spPr>
          <a:xfrm>
            <a:off x="285720" y="1285860"/>
            <a:ext cx="8858280" cy="5257824"/>
          </a:xfrm>
        </p:spPr>
        <p:txBody>
          <a:bodyPr>
            <a:normAutofit fontScale="77500" lnSpcReduction="20000"/>
          </a:bodyPr>
          <a:lstStyle/>
          <a:p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Segoe Print" pitchFamily="2" charset="0"/>
            </a:endParaRPr>
          </a:p>
          <a:p>
            <a:r>
              <a:rPr lang="ru-RU" sz="3900" b="1" dirty="0" smtClean="0">
                <a:solidFill>
                  <a:schemeClr val="accent6">
                    <a:lumMod val="50000"/>
                  </a:schemeClr>
                </a:solidFill>
              </a:rPr>
              <a:t>1. </a:t>
            </a:r>
            <a:r>
              <a:rPr lang="ru-RU" sz="3900" b="1" dirty="0" smtClean="0">
                <a:solidFill>
                  <a:schemeClr val="accent6">
                    <a:lumMod val="50000"/>
                  </a:schemeClr>
                </a:solidFill>
              </a:rPr>
              <a:t>«</a:t>
            </a:r>
            <a:r>
              <a:rPr lang="ru-RU" sz="3900" b="1" dirty="0" smtClean="0">
                <a:solidFill>
                  <a:schemeClr val="accent6">
                    <a:lumMod val="50000"/>
                  </a:schemeClr>
                </a:solidFill>
              </a:rPr>
              <a:t>Положить </a:t>
            </a:r>
            <a:r>
              <a:rPr lang="ru-RU" sz="3900" b="1" dirty="0" smtClean="0">
                <a:solidFill>
                  <a:schemeClr val="accent6">
                    <a:lumMod val="50000"/>
                  </a:schemeClr>
                </a:solidFill>
              </a:rPr>
              <a:t>в долгий </a:t>
            </a:r>
            <a:r>
              <a:rPr lang="ru-RU" sz="3900" b="1" dirty="0" smtClean="0">
                <a:solidFill>
                  <a:schemeClr val="accent6">
                    <a:lumMod val="50000"/>
                  </a:schemeClr>
                </a:solidFill>
              </a:rPr>
              <a:t>ящик</a:t>
            </a:r>
            <a:r>
              <a:rPr lang="ru-RU" sz="3900" b="1" dirty="0" smtClean="0">
                <a:solidFill>
                  <a:schemeClr val="accent6">
                    <a:lumMod val="50000"/>
                  </a:schemeClr>
                </a:solidFill>
              </a:rPr>
              <a:t>»</a:t>
            </a:r>
            <a:endParaRPr lang="ru-RU" sz="39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2800" dirty="0" smtClean="0"/>
              <a:t>						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О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ткладывать решение на 					неопределенный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срок</a:t>
            </a:r>
            <a:endParaRPr lang="ru-RU" sz="3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endParaRPr lang="ru-RU" sz="2800" b="1" dirty="0">
              <a:solidFill>
                <a:srgbClr val="00B050"/>
              </a:solidFill>
            </a:endParaRPr>
          </a:p>
          <a:p>
            <a:r>
              <a:rPr lang="ru-RU" sz="3900" b="1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ru-RU" sz="3900" b="1" dirty="0" smtClean="0">
                <a:solidFill>
                  <a:schemeClr val="accent6">
                    <a:lumMod val="50000"/>
                  </a:schemeClr>
                </a:solidFill>
              </a:rPr>
              <a:t>. «</a:t>
            </a:r>
            <a:r>
              <a:rPr lang="ru-RU" sz="3900" b="1" dirty="0" smtClean="0">
                <a:solidFill>
                  <a:schemeClr val="accent6">
                    <a:lumMod val="50000"/>
                  </a:schemeClr>
                </a:solidFill>
              </a:rPr>
              <a:t>Филькина грамота</a:t>
            </a:r>
            <a:r>
              <a:rPr lang="ru-RU" sz="3900" b="1" dirty="0" smtClean="0">
                <a:solidFill>
                  <a:schemeClr val="accent6">
                    <a:lumMod val="50000"/>
                  </a:schemeClr>
                </a:solidFill>
              </a:rPr>
              <a:t>»</a:t>
            </a:r>
            <a:endParaRPr lang="ru-RU" sz="39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						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К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анцелярская бумага,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не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					имеющую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никакой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						законной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силы</a:t>
            </a:r>
            <a:endParaRPr lang="ru-RU" sz="3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endParaRPr lang="ru-RU" sz="2800" b="1" dirty="0" smtClean="0">
              <a:solidFill>
                <a:srgbClr val="00B050"/>
              </a:solidFill>
            </a:endParaRPr>
          </a:p>
          <a:p>
            <a:endParaRPr lang="ru-RU" sz="3500" b="1" dirty="0" smtClean="0">
              <a:solidFill>
                <a:srgbClr val="00B050"/>
              </a:solidFill>
            </a:endParaRPr>
          </a:p>
          <a:p>
            <a:r>
              <a:rPr lang="ru-RU" sz="3900" b="1" dirty="0" smtClean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ru-RU" sz="3900" b="1" dirty="0" smtClean="0">
                <a:solidFill>
                  <a:schemeClr val="accent6">
                    <a:lumMod val="50000"/>
                  </a:schemeClr>
                </a:solidFill>
              </a:rPr>
              <a:t>. «</a:t>
            </a:r>
            <a:r>
              <a:rPr lang="ru-RU" sz="3900" b="1" dirty="0" smtClean="0">
                <a:solidFill>
                  <a:schemeClr val="accent6">
                    <a:lumMod val="50000"/>
                  </a:schemeClr>
                </a:solidFill>
              </a:rPr>
              <a:t>Зарубить на носу</a:t>
            </a:r>
            <a:r>
              <a:rPr lang="ru-RU" sz="3900" b="1" dirty="0" smtClean="0">
                <a:solidFill>
                  <a:schemeClr val="accent6">
                    <a:lumMod val="50000"/>
                  </a:schemeClr>
                </a:solidFill>
              </a:rPr>
              <a:t>»</a:t>
            </a:r>
            <a:endParaRPr lang="ru-RU" sz="39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					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Запомнить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8153400" cy="9906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Раунд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5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Блиц-игра</a:t>
            </a:r>
            <a:b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«Крылатые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выражения»</a:t>
            </a:r>
            <a:b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ru-RU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sz="quarter" idx="1"/>
          </p:nvPr>
        </p:nvSpPr>
        <p:spPr>
          <a:xfrm>
            <a:off x="285720" y="1571612"/>
            <a:ext cx="8858280" cy="4972072"/>
          </a:xfrm>
        </p:spPr>
        <p:txBody>
          <a:bodyPr>
            <a:normAutofit fontScale="92500" lnSpcReduction="20000"/>
          </a:bodyPr>
          <a:lstStyle/>
          <a:p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Segoe Print" pitchFamily="2" charset="0"/>
            </a:endParaRP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1.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«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Остаться с носом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»</a:t>
            </a:r>
            <a:endParaRPr lang="ru-RU" sz="3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2800" dirty="0" smtClean="0"/>
              <a:t>				</a:t>
            </a:r>
            <a:r>
              <a:rPr lang="ru-RU" sz="3000" b="1" dirty="0" smtClean="0">
                <a:solidFill>
                  <a:schemeClr val="accent2">
                    <a:lumMod val="75000"/>
                  </a:schemeClr>
                </a:solidFill>
              </a:rPr>
              <a:t>Уйти </a:t>
            </a:r>
            <a:r>
              <a:rPr lang="ru-RU" sz="3000" b="1" dirty="0" smtClean="0">
                <a:solidFill>
                  <a:schemeClr val="accent2">
                    <a:lumMod val="75000"/>
                  </a:schemeClr>
                </a:solidFill>
              </a:rPr>
              <a:t>ни с чем, ничего не добиться</a:t>
            </a:r>
            <a:endParaRPr lang="ru-RU" sz="3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endParaRPr lang="ru-RU" sz="2800" b="1" dirty="0">
              <a:solidFill>
                <a:srgbClr val="00B050"/>
              </a:solidFill>
            </a:endParaRP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. «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Бить баклуши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»</a:t>
            </a:r>
            <a:endParaRPr lang="ru-RU" sz="3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			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	 </a:t>
            </a:r>
            <a:r>
              <a:rPr lang="ru-RU" sz="3000" b="1" dirty="0" smtClean="0">
                <a:solidFill>
                  <a:schemeClr val="accent2">
                    <a:lumMod val="75000"/>
                  </a:schemeClr>
                </a:solidFill>
              </a:rPr>
              <a:t>Делать </a:t>
            </a:r>
            <a:r>
              <a:rPr lang="ru-RU" sz="3000" b="1" dirty="0" smtClean="0">
                <a:solidFill>
                  <a:schemeClr val="accent2">
                    <a:lumMod val="75000"/>
                  </a:schemeClr>
                </a:solidFill>
              </a:rPr>
              <a:t>пустое, никчемное дело, </a:t>
            </a:r>
            <a:r>
              <a:rPr lang="ru-RU" sz="3000" b="1" dirty="0" smtClean="0">
                <a:solidFill>
                  <a:schemeClr val="accent2">
                    <a:lumMod val="75000"/>
                  </a:schemeClr>
                </a:solidFill>
              </a:rPr>
              <a:t>				заниматься </a:t>
            </a:r>
            <a:r>
              <a:rPr lang="ru-RU" sz="3000" b="1" dirty="0" smtClean="0">
                <a:solidFill>
                  <a:schemeClr val="accent2">
                    <a:lumMod val="75000"/>
                  </a:schemeClr>
                </a:solidFill>
              </a:rPr>
              <a:t>ерундой</a:t>
            </a:r>
            <a:endParaRPr lang="ru-RU" sz="3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endParaRPr lang="ru-RU" sz="2800" b="1" dirty="0" smtClean="0">
              <a:solidFill>
                <a:srgbClr val="00B050"/>
              </a:solidFill>
            </a:endParaRPr>
          </a:p>
          <a:p>
            <a:endParaRPr lang="ru-RU" sz="3500" b="1" dirty="0" smtClean="0">
              <a:solidFill>
                <a:srgbClr val="00B050"/>
              </a:solidFill>
            </a:endParaRP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. «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Водить за нос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»</a:t>
            </a:r>
            <a:endParaRPr lang="ru-RU" sz="3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					</a:t>
            </a:r>
            <a:r>
              <a:rPr lang="ru-RU" sz="3000" b="1" dirty="0" smtClean="0">
                <a:solidFill>
                  <a:schemeClr val="accent2">
                    <a:lumMod val="75000"/>
                  </a:schemeClr>
                </a:solidFill>
              </a:rPr>
              <a:t>Обманывать</a:t>
            </a:r>
            <a:endParaRPr lang="ru-RU" sz="3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b="1" dirty="0" smtClean="0"/>
              <a:t>Раунд 6</a:t>
            </a:r>
            <a:endParaRPr lang="ru-RU" sz="6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8800" dirty="0">
                <a:solidFill>
                  <a:schemeClr val="accent6">
                    <a:lumMod val="75000"/>
                  </a:schemeClr>
                </a:solidFill>
              </a:rPr>
              <a:t>Зоркий </a:t>
            </a:r>
            <a:r>
              <a:rPr lang="ru-RU" sz="8800" dirty="0" smtClean="0">
                <a:solidFill>
                  <a:schemeClr val="accent6">
                    <a:lumMod val="75000"/>
                  </a:schemeClr>
                </a:solidFill>
              </a:rPr>
              <a:t>глаз</a:t>
            </a:r>
            <a:endParaRPr lang="ru-RU" sz="8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http://ea0168.ru/Istoriya_Rossii_7-kl/27.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b="18961"/>
          <a:stretch>
            <a:fillRect/>
          </a:stretch>
        </p:blipFill>
        <p:spPr bwMode="auto">
          <a:xfrm>
            <a:off x="5286380" y="1500174"/>
            <a:ext cx="3616976" cy="3643338"/>
          </a:xfrm>
          <a:prstGeom prst="rect">
            <a:avLst/>
          </a:prstGeom>
          <a:noFill/>
        </p:spPr>
      </p:pic>
      <p:pic>
        <p:nvPicPr>
          <p:cNvPr id="30722" name="Picture 2" descr="http://images.myshared.ru/5/363303/slide_12.jpg"/>
          <p:cNvPicPr>
            <a:picLocks noChangeAspect="1" noChangeArrowheads="1"/>
          </p:cNvPicPr>
          <p:nvPr/>
        </p:nvPicPr>
        <p:blipFill>
          <a:blip r:embed="rId3"/>
          <a:srcRect l="1875" t="33750" r="2499" b="3749"/>
          <a:stretch>
            <a:fillRect/>
          </a:stretch>
        </p:blipFill>
        <p:spPr bwMode="auto">
          <a:xfrm>
            <a:off x="0" y="0"/>
            <a:ext cx="5113448" cy="2285992"/>
          </a:xfrm>
          <a:prstGeom prst="rect">
            <a:avLst/>
          </a:prstGeom>
          <a:noFill/>
        </p:spPr>
      </p:pic>
      <p:pic>
        <p:nvPicPr>
          <p:cNvPr id="6" name="Picture 8" descr="tk_sob_large_121_07_10_10_03_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857496"/>
            <a:ext cx="4929222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7818" y="0"/>
            <a:ext cx="3328982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Расселение индоевропейцев </a:t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IV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в. до н.э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5" name="Picture 2" descr="http://ea0168.ru/Istoriya_Rossii_7-kl/27.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b="18961"/>
          <a:stretch>
            <a:fillRect/>
          </a:stretch>
        </p:blipFill>
        <p:spPr bwMode="auto">
          <a:xfrm>
            <a:off x="5286380" y="1714488"/>
            <a:ext cx="3616976" cy="3643338"/>
          </a:xfrm>
          <a:prstGeom prst="rect">
            <a:avLst/>
          </a:prstGeom>
          <a:noFill/>
        </p:spPr>
      </p:pic>
      <p:pic>
        <p:nvPicPr>
          <p:cNvPr id="30722" name="Picture 2" descr="http://images.myshared.ru/5/363303/slide_12.jpg"/>
          <p:cNvPicPr>
            <a:picLocks noChangeAspect="1" noChangeArrowheads="1"/>
          </p:cNvPicPr>
          <p:nvPr/>
        </p:nvPicPr>
        <p:blipFill>
          <a:blip r:embed="rId3"/>
          <a:srcRect l="1875" t="33750" r="2499" b="3749"/>
          <a:stretch>
            <a:fillRect/>
          </a:stretch>
        </p:blipFill>
        <p:spPr bwMode="auto">
          <a:xfrm>
            <a:off x="0" y="0"/>
            <a:ext cx="5113448" cy="2285992"/>
          </a:xfrm>
          <a:prstGeom prst="rect">
            <a:avLst/>
          </a:prstGeom>
          <a:noFill/>
        </p:spPr>
      </p:pic>
      <p:pic>
        <p:nvPicPr>
          <p:cNvPr id="6" name="Picture 8" descr="tk_sob_large_121_07_10_10_03_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571744"/>
            <a:ext cx="4929222" cy="350046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6215082"/>
            <a:ext cx="5072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Образование США в середине 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XIX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в.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57818" y="5500702"/>
            <a:ext cx="3786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Образование </a:t>
            </a:r>
          </a:p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Речи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Посполитой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371600"/>
            <a:ext cx="8929718" cy="3128970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Интеллектуальная игра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«Историческая ярмарка»</a:t>
            </a:r>
            <a:endParaRPr lang="ru-RU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0"/>
            <a:ext cx="8358214" cy="4143404"/>
          </a:xfrm>
        </p:spPr>
        <p:txBody>
          <a:bodyPr>
            <a:normAutofit/>
          </a:bodyPr>
          <a:lstStyle/>
          <a:p>
            <a:pPr algn="ctr"/>
            <a:r>
              <a:rPr lang="ru-RU" sz="8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ПОЗДРАВЛЯЕМ ПОБЕДИТЕЛЕЙ!</a:t>
            </a:r>
            <a:endParaRPr lang="ru-RU" sz="88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6050037"/>
            <a:ext cx="6781816" cy="68580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Интеллектуальная </a:t>
            </a:r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 </a:t>
            </a:r>
          </a:p>
          <a:p>
            <a:pPr algn="ctr">
              <a:spcBef>
                <a:spcPts val="0"/>
              </a:spcBef>
            </a:pPr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Историческая ярмарка»</a:t>
            </a:r>
            <a:endParaRPr lang="ru-RU" sz="2400" b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dirty="0" smtClean="0"/>
              <a:t>РАУНД 2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-428660" y="1600200"/>
            <a:ext cx="9429816" cy="470916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8800" b="1" dirty="0">
                <a:solidFill>
                  <a:schemeClr val="accent4">
                    <a:lumMod val="75000"/>
                  </a:schemeClr>
                </a:solidFill>
              </a:rPr>
              <a:t>Великие мысли великих людей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497207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3500" b="1" dirty="0" smtClean="0"/>
              <a:t>1. "Единство Германии осуществится не при помощи речей и голосования, а посредством железа и крови"</a:t>
            </a:r>
            <a:endParaRPr lang="ru-RU" sz="35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3500" dirty="0" smtClean="0"/>
              <a:t> </a:t>
            </a:r>
          </a:p>
          <a:p>
            <a:pPr>
              <a:buNone/>
            </a:pPr>
            <a:r>
              <a:rPr lang="ru-RU" sz="3500" b="1" dirty="0" smtClean="0"/>
              <a:t>2. "Чтобы спасти Россию -нужно сжечь Москву"</a:t>
            </a:r>
            <a:endParaRPr lang="ru-RU" sz="35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3500" dirty="0" smtClean="0"/>
          </a:p>
          <a:p>
            <a:pPr>
              <a:buNone/>
            </a:pPr>
            <a:r>
              <a:rPr lang="ru-RU" sz="3500" b="1" dirty="0" smtClean="0"/>
              <a:t>3. "Я худо знаю историю, но эти бомбометатели, кажется, знают ее хуже, чем я"</a:t>
            </a:r>
            <a:endParaRPr lang="ru-RU" sz="35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0"/>
            <a:ext cx="728667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РАУНД 2 </a:t>
            </a:r>
          </a:p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Великие мысли великих людей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600200"/>
            <a:ext cx="8929718" cy="4972072"/>
          </a:xfrm>
        </p:spPr>
        <p:txBody>
          <a:bodyPr>
            <a:normAutofit/>
          </a:bodyPr>
          <a:lstStyle/>
          <a:p>
            <a:r>
              <a:rPr lang="ru-RU" b="1" dirty="0" smtClean="0"/>
              <a:t>"Единство Германии осуществится не при помощи речей и голосования, а посредством железа и крови"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(О. фон Бисмарк)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b="1" dirty="0" smtClean="0"/>
              <a:t>"Чтобы спасти Россию -нужно сжечь Москву"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(М.И.Кутузов)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 smtClean="0"/>
          </a:p>
          <a:p>
            <a:r>
              <a:rPr lang="ru-RU" b="1" dirty="0" smtClean="0"/>
              <a:t>"Я худо знаю историю, но эти бомбометатели, кажется, знают ее хуже, чем я" </a:t>
            </a:r>
            <a:r>
              <a:rPr lang="ru-RU" sz="3900" b="1" dirty="0" smtClean="0">
                <a:solidFill>
                  <a:schemeClr val="accent2">
                    <a:lumMod val="75000"/>
                  </a:schemeClr>
                </a:solidFill>
              </a:rPr>
              <a:t>(Александр III)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0"/>
            <a:ext cx="728667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РАУНД 2 </a:t>
            </a:r>
          </a:p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Великие мысли великих людей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b="1" dirty="0" smtClean="0"/>
              <a:t>Раунд 3</a:t>
            </a:r>
            <a:endParaRPr lang="ru-RU" sz="6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600200"/>
            <a:ext cx="9001156" cy="47577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8800" b="1" dirty="0">
                <a:solidFill>
                  <a:schemeClr val="accent6">
                    <a:lumMod val="75000"/>
                  </a:schemeClr>
                </a:solidFill>
              </a:rPr>
              <a:t>Портрет </a:t>
            </a:r>
            <a:r>
              <a:rPr lang="ru-RU" sz="8800" b="1" dirty="0" smtClean="0">
                <a:solidFill>
                  <a:schemeClr val="accent6">
                    <a:lumMod val="75000"/>
                  </a:schemeClr>
                </a:solidFill>
              </a:rPr>
              <a:t>на </a:t>
            </a:r>
            <a:r>
              <a:rPr lang="ru-RU" sz="8800" b="1" dirty="0">
                <a:solidFill>
                  <a:schemeClr val="accent6">
                    <a:lumMod val="75000"/>
                  </a:schemeClr>
                </a:solidFill>
              </a:rPr>
              <a:t>фоне исторической эпохи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Раунд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b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Портрет на фоне исторической эпохи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9698" name="Picture 2" descr="C:\Users\User\Desktop\конкурс\napoleon-bonaparte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643050"/>
            <a:ext cx="2753577" cy="3643337"/>
          </a:xfrm>
          <a:prstGeom prst="rect">
            <a:avLst/>
          </a:prstGeom>
          <a:noFill/>
        </p:spPr>
      </p:pic>
      <p:pic>
        <p:nvPicPr>
          <p:cNvPr id="29699" name="Picture 3" descr="C:\Users\User\Desktop\конкурс\александр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1643050"/>
            <a:ext cx="2571768" cy="3683256"/>
          </a:xfrm>
          <a:prstGeom prst="rect">
            <a:avLst/>
          </a:prstGeom>
          <a:noFill/>
        </p:spPr>
      </p:pic>
      <p:pic>
        <p:nvPicPr>
          <p:cNvPr id="29700" name="Picture 4" descr="C:\Users\User\Desktop\конкурс\муцухито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1643050"/>
            <a:ext cx="2428892" cy="37328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belarusgid.by/wp-content/uploads/2016/06/KeoA3fk363M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l="1956" r="1956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7" name="Подзаголовок 2"/>
          <p:cNvSpPr>
            <a:spLocks noGrp="1"/>
          </p:cNvSpPr>
          <p:nvPr>
            <p:ph type="body" sz="half" idx="2"/>
          </p:nvPr>
        </p:nvSpPr>
        <p:spPr>
          <a:xfrm>
            <a:off x="1071538" y="5357826"/>
            <a:ext cx="8072462" cy="1500174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 algn="ctr"/>
            <a:r>
              <a:rPr lang="ru-RU" sz="6000" b="1" dirty="0" err="1" smtClean="0">
                <a:solidFill>
                  <a:schemeClr val="tx1"/>
                </a:solidFill>
              </a:rPr>
              <a:t>Лидский</a:t>
            </a:r>
            <a:r>
              <a:rPr lang="ru-RU" sz="6000" b="1" dirty="0" smtClean="0">
                <a:solidFill>
                  <a:schemeClr val="tx1"/>
                </a:solidFill>
              </a:rPr>
              <a:t> замок</a:t>
            </a:r>
            <a:endParaRPr lang="ru-RU" sz="6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311</TotalTime>
  <Words>218</Words>
  <Application>Microsoft Office PowerPoint</Application>
  <PresentationFormat>Экран (4:3)</PresentationFormat>
  <Paragraphs>100</Paragraphs>
  <Slides>37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Обычная</vt:lpstr>
      <vt:lpstr>Интеллектуальная игра   «Историческая ярмарка»</vt:lpstr>
      <vt:lpstr>«Плох тот народ, который не помнит, не ценит и не любит своей истории»</vt:lpstr>
      <vt:lpstr>РАУНД 1</vt:lpstr>
      <vt:lpstr>РАУНД 2</vt:lpstr>
      <vt:lpstr>Слайд 5</vt:lpstr>
      <vt:lpstr>Слайд 6</vt:lpstr>
      <vt:lpstr>Раунд 3</vt:lpstr>
      <vt:lpstr>Раунд 3 Портрет на фоне исторической эпохи 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Раунд 3 Портрет на фоне исторической эпохи </vt:lpstr>
      <vt:lpstr>Раунд 4</vt:lpstr>
      <vt:lpstr>Люблинская уния  Ян Матейко</vt:lpstr>
      <vt:lpstr>Последний день Помпеи  Карл  Брюллов</vt:lpstr>
      <vt:lpstr>Свобода, ведущая народ Эжен Делакруа</vt:lpstr>
      <vt:lpstr>Раунд 5</vt:lpstr>
      <vt:lpstr>Раунд 5 Блиц-игра «Крылатые выражения» </vt:lpstr>
      <vt:lpstr>Раунд 5 Блиц-игра «Крылатые выражения» </vt:lpstr>
      <vt:lpstr>Раунд 5 Блиц-игра «Крылатые выражения» </vt:lpstr>
      <vt:lpstr>Раунд 6</vt:lpstr>
      <vt:lpstr>Слайд 34</vt:lpstr>
      <vt:lpstr>Расселение индоевропейцев  IV в. до н.э.</vt:lpstr>
      <vt:lpstr>Интеллектуальная игра   «Историческая ярмарка»</vt:lpstr>
      <vt:lpstr>ПОЗДРАВЛЯЕМ ПОБЕДИТЕЛЕЙ!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27</cp:revision>
  <dcterms:created xsi:type="dcterms:W3CDTF">2017-12-22T04:34:15Z</dcterms:created>
  <dcterms:modified xsi:type="dcterms:W3CDTF">2017-12-22T09:46:06Z</dcterms:modified>
</cp:coreProperties>
</file>