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6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8461C-AB6B-47F4-BA69-C04611AEA9AC}" type="datetimeFigureOut">
              <a:rPr lang="ru-RU" smtClean="0"/>
              <a:pPr/>
              <a:t>19.09.2008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E0CEB-9FF0-4411-ABF2-02473C591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&#1044;&#1080;&#1092;&#1092;&#1091;&#1079;&#1080;&#1103;\&#1057;&#1082;&#1086;&#1088;&#1086;&#1089;&#1090;&#1100;%20&#1076;&#1080;&#1092;&#1092;&#1091;&#1079;&#1080;&#1080;%20&#1088;&#1072;&#1079;&#1085;&#1099;&#1093;%20&#1074;&#1077;&#1097;&#1077;&#1089;&#1090;&#1074;.wmv" TargetMode="External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gif"/><Relationship Id="rId11" Type="http://schemas.openxmlformats.org/officeDocument/2006/relationships/hyperlink" Target="file:///C:\&#1044;&#1080;&#1092;&#1092;&#1091;&#1079;&#1080;&#1103;\&#1057;&#1082;&#1086;&#1088;&#1086;&#1089;&#1090;&#1100;%20&#1076;&#1080;&#1092;&#1092;&#1091;&#1079;&#1080;&#1080;%201.swf" TargetMode="External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6.png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oleObject" Target="../embeddings/oleObject4.bin"/><Relationship Id="rId7" Type="http://schemas.openxmlformats.org/officeDocument/2006/relationships/hyperlink" Target="file:///C:\&#1044;&#1080;&#1092;&#1092;&#1091;&#1079;&#1080;&#1103;\&#1076;&#1080;&#1092;&#1092;&#1091;&#1079;&#1080;&#1103;%20&#1089;%20&#1090;&#1077;&#1084;&#1087;&#1077;&#1088;&#1072;&#1090;&#1091;&#1088;&#1086;&#1081;.sw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hyperlink" Target="file:///C:\&#1044;&#1080;&#1092;&#1092;&#1091;&#1079;&#1080;&#1103;\&#1089;&#1082;&#1086;&#1088;&#1086;&#1089;&#1090;&#1100;%20&#1084;&#1086;&#1083;&#1077;&#1082;&#1091;&#1083;%20&#1089;%20&#1090;&#1077;&#1084;&#1087;&#1077;&#1088;&#1072;&#1090;&#1091;&#1088;&#1086;&#1081;.swf" TargetMode="External"/><Relationship Id="rId5" Type="http://schemas.openxmlformats.org/officeDocument/2006/relationships/image" Target="../media/image25.png"/><Relationship Id="rId10" Type="http://schemas.openxmlformats.org/officeDocument/2006/relationships/hyperlink" Target="file:///C:\&#1044;&#1080;&#1092;&#1092;&#1091;&#1079;&#1080;&#1103;\&#1076;&#1074;&#1080;&#1078;&#1077;&#1085;&#1080;&#1077;%20&#1072;&#1090;&#1086;&#1084;&#1086;&#1074;%20&#1075;&#1072;&#1079;&#1072;%20&#1080;%20&#1090;&#1077;&#1084;&#1087;&#1077;&#1088;&#1072;&#1090;&#1091;&#1088;&#1072;.swf" TargetMode="External"/><Relationship Id="rId4" Type="http://schemas.openxmlformats.org/officeDocument/2006/relationships/image" Target="../media/image24.gif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C:\&#1044;&#1080;&#1092;&#1092;&#1091;&#1079;&#1080;&#1103;\&#1076;&#1080;&#1092;&#1092;&#1091;&#1079;&#1080;&#1103;%20&#1074;%20&#1090;&#1074;&#1077;&#1088;&#1076;&#1099;&#1093;%20&#1090;&#1077;&#1083;&#1072;&#1093;.swf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01122" cy="2786082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Диффузия в газах, жидкостях и твердых телах</a:t>
            </a:r>
            <a:endParaRPr lang="ru-RU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3929066"/>
            <a:ext cx="5357850" cy="2286016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Белый столб стоит на крыше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 растет все выше, выше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Вот дорос он до небес –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 исчез</a:t>
            </a:r>
            <a:endParaRPr lang="ru-RU" dirty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496"/>
            <a:ext cx="2500330" cy="71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72396" y="5715016"/>
            <a:ext cx="100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Дым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3857628"/>
            <a:ext cx="2500330" cy="71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111\Рабочий стол\flash 2\Gif рисунки\Анимация\WINSCENE[1].gif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3214686"/>
            <a:ext cx="3071834" cy="298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86512" y="571480"/>
            <a:ext cx="2500330" cy="71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000240"/>
            <a:ext cx="4857784" cy="40005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агрегатного состояния вещества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от самих веществ 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от их температуры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111\Рабочий стол\Безымянны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85794"/>
            <a:ext cx="2876545" cy="197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111\Рабочий стол\Безымянный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500306"/>
            <a:ext cx="3086101" cy="212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86182" y="642918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Скорость диффузии</a:t>
            </a:r>
          </a:p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зависит от</a:t>
            </a:r>
            <a:endParaRPr lang="ru-RU" sz="4000" dirty="0"/>
          </a:p>
        </p:txBody>
      </p:sp>
      <p:pic>
        <p:nvPicPr>
          <p:cNvPr id="4100" name="Picture 4" descr="C:\Documents and Settings\111\Рабочий стол\flash 2\Gif рисунки\Анимация\44R1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572008"/>
            <a:ext cx="128588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282" y="4357694"/>
          <a:ext cx="2581275" cy="485775"/>
        </p:xfrm>
        <a:graphic>
          <a:graphicData uri="http://schemas.openxmlformats.org/presentationml/2006/ole">
            <p:oleObj spid="_x0000_s2050" name="Пакет" r:id="rId7" imgW="2581200" imgH="485640" progId="Package">
              <p:embed/>
            </p:oleObj>
          </a:graphicData>
        </a:graphic>
      </p:graphicFrame>
      <p:pic>
        <p:nvPicPr>
          <p:cNvPr id="2051" name="Picture 3" descr="C:\Documents and Settings\111\Рабочий стол\flash 2\Gif рисунки\Анимация\кнопки\06_2[1].gif">
            <a:hlinkClick r:id="rId8" action="ppaction://program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214818"/>
            <a:ext cx="1101333" cy="881066"/>
          </a:xfrm>
          <a:prstGeom prst="rect">
            <a:avLst/>
          </a:prstGeom>
          <a:noFill/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428728" y="5857892"/>
          <a:ext cx="1590675" cy="485775"/>
        </p:xfrm>
        <a:graphic>
          <a:graphicData uri="http://schemas.openxmlformats.org/presentationml/2006/ole">
            <p:oleObj spid="_x0000_s2052" name="Пакет" r:id="rId10" imgW="1590840" imgH="485640" progId="Package">
              <p:embed/>
            </p:oleObj>
          </a:graphicData>
        </a:graphic>
      </p:graphicFrame>
      <p:pic>
        <p:nvPicPr>
          <p:cNvPr id="2053" name="Picture 5" descr="C:\Documents and Settings\111\Рабочий стол\flash 2\Gif рисунки\Анимация\кнопки\06_2[1].gif">
            <a:hlinkClick r:id="rId11" action="ppaction://program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5429264"/>
            <a:ext cx="1285884" cy="1028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111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142984"/>
            <a:ext cx="177980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71942"/>
            <a:ext cx="7572428" cy="235745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Температура</a:t>
            </a:r>
            <a:r>
              <a:rPr lang="ru-RU" dirty="0" smtClean="0"/>
              <a:t> – физическая величина, характеризующая тепловое состояние тела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071546"/>
            <a:ext cx="1543032" cy="16255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111\Рабочий стол\Flash_1\Термодинамика\Термодинамика\рисунки\vod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0042"/>
            <a:ext cx="528638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15074" y="64291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2928934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[t]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=</a:t>
            </a:r>
            <a:r>
              <a:rPr lang="ru-RU" sz="4800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57158" y="2285992"/>
          <a:ext cx="2333625" cy="485775"/>
        </p:xfrm>
        <a:graphic>
          <a:graphicData uri="http://schemas.openxmlformats.org/presentationml/2006/ole">
            <p:oleObj spid="_x0000_s3074" name="Пакет" r:id="rId3" imgW="2333520" imgH="485640" progId="Package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Диффузия быстрее происходит при более высокой температуре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000372"/>
            <a:ext cx="6643734" cy="1785950"/>
          </a:xfrm>
        </p:spPr>
        <p:txBody>
          <a:bodyPr>
            <a:noAutofit/>
          </a:bodyPr>
          <a:lstStyle/>
          <a:p>
            <a:pPr indent="-69850" algn="ctr">
              <a:buNone/>
            </a:pPr>
            <a:r>
              <a:rPr lang="ru-RU" sz="4000" dirty="0" smtClean="0"/>
              <a:t>Чем выше температура, тем больше скорость движения частиц</a:t>
            </a:r>
            <a:endParaRPr lang="ru-RU" sz="4000" dirty="0"/>
          </a:p>
        </p:txBody>
      </p:sp>
      <p:pic>
        <p:nvPicPr>
          <p:cNvPr id="5" name="Picture 5" descr="s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813166" y="2116131"/>
            <a:ext cx="114300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111\Рабочий стол\Безымянный.bmp"/>
          <p:cNvPicPr>
            <a:picLocks noChangeAspect="1" noChangeArrowheads="1"/>
          </p:cNvPicPr>
          <p:nvPr/>
        </p:nvPicPr>
        <p:blipFill>
          <a:blip r:embed="rId5"/>
          <a:srcRect l="1063" t="25052" r="26596" b="6341"/>
          <a:stretch>
            <a:fillRect/>
          </a:stretch>
        </p:blipFill>
        <p:spPr bwMode="auto">
          <a:xfrm>
            <a:off x="0" y="4572008"/>
            <a:ext cx="2714644" cy="175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715140" y="5143512"/>
          <a:ext cx="1866900" cy="485775"/>
        </p:xfrm>
        <a:graphic>
          <a:graphicData uri="http://schemas.openxmlformats.org/presentationml/2006/ole">
            <p:oleObj spid="_x0000_s3076" name="Пакет" r:id="rId6" imgW="1866960" imgH="485640" progId="Package">
              <p:embed/>
            </p:oleObj>
          </a:graphicData>
        </a:graphic>
      </p:graphicFrame>
      <p:pic>
        <p:nvPicPr>
          <p:cNvPr id="3077" name="Picture 5" descr="C:\Documents and Settings\111\Рабочий стол\flash 2\Gif рисунки\Анимация\кнопки\06_2[1].gif">
            <a:hlinkClick r:id="rId7" action="ppaction://program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5000636"/>
            <a:ext cx="1119192" cy="895354"/>
          </a:xfrm>
          <a:prstGeom prst="rect">
            <a:avLst/>
          </a:prstGeom>
          <a:noFill/>
        </p:spPr>
      </p:pic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071802" y="5857892"/>
          <a:ext cx="1857388" cy="485775"/>
        </p:xfrm>
        <a:graphic>
          <a:graphicData uri="http://schemas.openxmlformats.org/presentationml/2006/ole">
            <p:oleObj spid="_x0000_s3078" name="Пакет" r:id="rId9" imgW="2552760" imgH="485640" progId="Package">
              <p:embed/>
            </p:oleObj>
          </a:graphicData>
        </a:graphic>
      </p:graphicFrame>
      <p:pic>
        <p:nvPicPr>
          <p:cNvPr id="3079" name="Picture 7" descr="C:\Documents and Settings\111\Рабочий стол\flash 2\Gif рисунки\Анимация\кнопки\06_2[1].gif">
            <a:hlinkClick r:id="rId10" action="ppaction://program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5500702"/>
            <a:ext cx="1214446" cy="971557"/>
          </a:xfrm>
          <a:prstGeom prst="rect">
            <a:avLst/>
          </a:prstGeom>
          <a:noFill/>
        </p:spPr>
      </p:pic>
      <p:pic>
        <p:nvPicPr>
          <p:cNvPr id="3075" name="Picture 3" descr="C:\Documents and Settings\111\Рабочий стол\flash 2\Gif рисунки\Анимация\кнопки\06_2[1].gif">
            <a:hlinkClick r:id="rId11" action="ppaction://program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2214554"/>
            <a:ext cx="1214446" cy="97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71480"/>
            <a:ext cx="6429420" cy="5286412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Почему аромат цветов мы чувствуем на расстоянии?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100" dirty="0" smtClean="0"/>
              <a:t>Из чего состоят все вещества?</a:t>
            </a:r>
            <a:br>
              <a:rPr lang="ru-RU" sz="3100" dirty="0" smtClean="0"/>
            </a:br>
            <a:r>
              <a:rPr lang="ru-RU" sz="3100" dirty="0" smtClean="0"/>
              <a:t>Как объяснить появление молекул в разных частях комнаты?</a:t>
            </a:r>
            <a:br>
              <a:rPr lang="ru-RU" sz="3100" dirty="0" smtClean="0"/>
            </a:br>
            <a:r>
              <a:rPr lang="ru-RU" sz="3100" dirty="0" smtClean="0"/>
              <a:t>Почему запахи в воздухе распространяются постепенно, несмотря на то что скорость движения молекул велика (несколько сотен метров в секунду) </a:t>
            </a:r>
            <a:endParaRPr lang="ru-RU" dirty="0"/>
          </a:p>
        </p:txBody>
      </p:sp>
      <p:pic>
        <p:nvPicPr>
          <p:cNvPr id="1030" name="Picture 6" descr="C:\Documents and Settings\111\Рабочий стол\flash 2\Gif рисунки\Анимация\растения\FLOWER31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2339801" cy="2057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5143536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Кальмар (морское животное) при отражении нападения на него выбрасывает темно-синюю защитную жидкость. Почему через некоторое время пространство, заполненное этой жидкостью, даже в спокойной воде 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становится прозрачным?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F:\Рисунок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41700"/>
            <a:ext cx="4247305" cy="271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7215238" cy="585791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rgbClr val="0033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Диффузия веществ </a:t>
            </a:r>
            <a:r>
              <a:rPr lang="ru-RU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 явление проникновения молекул одного вещества между молекулами другого вещества при соприкосновении этих веществ</a:t>
            </a:r>
            <a:endParaRPr lang="ru-RU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0" descr="j02921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85728"/>
            <a:ext cx="2071670" cy="236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15352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Механизм протекания диффузии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285992"/>
            <a:ext cx="4286280" cy="2786082"/>
          </a:xfrm>
          <a:blipFill>
            <a:blip r:embed="rId2">
              <a:lum bright="68000"/>
            </a:blip>
            <a:tile tx="0" ty="0" sx="100000" sy="100000" flip="none" algn="tl"/>
          </a:blipFill>
          <a:ln>
            <a:solidFill>
              <a:srgbClr val="00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12700"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Между двумя жидкостями наблюдается  четкая граница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1000100" y="1571612"/>
            <a:ext cx="2214578" cy="4286280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1071538" y="4286256"/>
            <a:ext cx="2071702" cy="1428760"/>
            <a:chOff x="1071538" y="4286256"/>
            <a:chExt cx="2071702" cy="1428760"/>
          </a:xfrm>
        </p:grpSpPr>
        <p:sp>
          <p:nvSpPr>
            <p:cNvPr id="28" name="Овал 27"/>
            <p:cNvSpPr/>
            <p:nvPr/>
          </p:nvSpPr>
          <p:spPr>
            <a:xfrm>
              <a:off x="1285852" y="521495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1071538" y="4286256"/>
              <a:ext cx="2071702" cy="1428760"/>
              <a:chOff x="428596" y="4572008"/>
              <a:chExt cx="2071702" cy="142876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428596" y="5143512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1071538" y="5143512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1428728" y="4857760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1214414" y="5572140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1643042" y="5214950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928662" y="5715016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714348" y="4857760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1857356" y="4929198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2071670" y="5429264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1643042" y="5643578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2214546" y="5000636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214414" y="4572008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1714480" y="4572008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214546" y="4572008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28596" y="4572008"/>
                <a:ext cx="285752" cy="28575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1071538" y="3286124"/>
            <a:ext cx="2071702" cy="857256"/>
            <a:chOff x="428596" y="3500438"/>
            <a:chExt cx="2071702" cy="857256"/>
          </a:xfrm>
        </p:grpSpPr>
        <p:sp>
          <p:nvSpPr>
            <p:cNvPr id="30" name="Овал 29"/>
            <p:cNvSpPr/>
            <p:nvPr/>
          </p:nvSpPr>
          <p:spPr>
            <a:xfrm>
              <a:off x="1428728" y="4071942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785918" y="3714752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214546" y="385762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928662" y="4071942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28596" y="4071942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42910" y="3786190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214414" y="3786190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28596" y="350043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857356" y="4071942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928662" y="350043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500166" y="350043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071670" y="350043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4" name="Прямая соединительная линия 43"/>
          <p:cNvCxnSpPr/>
          <p:nvPr/>
        </p:nvCxnSpPr>
        <p:spPr>
          <a:xfrm>
            <a:off x="1000100" y="4214818"/>
            <a:ext cx="2214578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Механизм протекания диффузии</a:t>
            </a:r>
            <a:endParaRPr lang="ru-RU" dirty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1214414" y="1643050"/>
            <a:ext cx="2214578" cy="4286280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85852" y="4714884"/>
            <a:ext cx="1928826" cy="1071570"/>
            <a:chOff x="1285852" y="4714884"/>
            <a:chExt cx="1928826" cy="1071570"/>
          </a:xfrm>
        </p:grpSpPr>
        <p:sp>
          <p:nvSpPr>
            <p:cNvPr id="5" name="Овал 4"/>
            <p:cNvSpPr/>
            <p:nvPr/>
          </p:nvSpPr>
          <p:spPr>
            <a:xfrm>
              <a:off x="1285852" y="51435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143108" y="550070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928794" y="521495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357422" y="50720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643042" y="550070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571736" y="550070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928926" y="51435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571604" y="500063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14612" y="471488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Овал 14"/>
          <p:cNvSpPr/>
          <p:nvPr/>
        </p:nvSpPr>
        <p:spPr>
          <a:xfrm>
            <a:off x="3071802" y="478632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85852" y="464344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357290" y="3571876"/>
            <a:ext cx="1928826" cy="857256"/>
            <a:chOff x="428596" y="3500438"/>
            <a:chExt cx="1928826" cy="857256"/>
          </a:xfrm>
        </p:grpSpPr>
        <p:sp>
          <p:nvSpPr>
            <p:cNvPr id="20" name="Овал 19"/>
            <p:cNvSpPr/>
            <p:nvPr/>
          </p:nvSpPr>
          <p:spPr>
            <a:xfrm>
              <a:off x="1785918" y="3714752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42910" y="3786190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28596" y="350043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857356" y="4071942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928662" y="350043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500166" y="350043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2071670" y="350043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71538" y="385762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Овал 30"/>
          <p:cNvSpPr/>
          <p:nvPr/>
        </p:nvSpPr>
        <p:spPr>
          <a:xfrm>
            <a:off x="2000232" y="392906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357422" y="4214818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4000496" y="2285992"/>
            <a:ext cx="4714908" cy="2786082"/>
          </a:xfrm>
          <a:prstGeom prst="rect">
            <a:avLst/>
          </a:prstGeom>
          <a:blipFill>
            <a:blip r:embed="rId2">
              <a:lum bright="68000"/>
            </a:blip>
            <a:tile tx="0" ty="0" sx="100000" sy="100000" flip="none" algn="tl"/>
          </a:blipFill>
          <a:ln>
            <a:solidFill>
              <a:srgbClr val="00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Между двумя жидкостями наблюдается  размытая граница</a:t>
            </a:r>
            <a:endParaRPr kumimoji="0" lang="ru-RU" sz="40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6725E-6 C 0.00069 -0.05227 0.00139 -0.10453 0.00156 -0.12535 " pathEditMode="relative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-0.03399 0.00138 -0.06799 0.00312 -0.07955 C 0.00486 -0.09112 0.00763 -0.08048 0.01059 -0.06961 " pathEditMode="relative" ptsTypes="a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0.04649 0.0125 0.0932 0.01649 0.10939 C 0.02049 0.12558 0.02257 0.09945 0.02379 0.09737 " pathEditMode="relative" ptsTypes="a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569 0.00532 -0.05138 0.01064 -0.06111 0.02383 C -0.07083 0.03701 -0.05868 0.07031 -0.05816 0.07956 " pathEditMode="relative" ptsTypes="a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5" grpId="1" animBg="1"/>
      <p:bldP spid="16" grpId="0" animBg="1"/>
      <p:bldP spid="16" grpId="1" animBg="1"/>
      <p:bldP spid="31" grpId="0" animBg="1"/>
      <p:bldP spid="31" grpId="1" animBg="1"/>
      <p:bldP spid="33" grpId="0" animBg="1"/>
      <p:bldP spid="33" grpId="1" animBg="1"/>
      <p:bldP spid="3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71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Механизм протекания диффузии</a:t>
            </a:r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1214414" y="1785926"/>
            <a:ext cx="2214578" cy="4286280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1285852" y="3429000"/>
            <a:ext cx="2071702" cy="2357454"/>
            <a:chOff x="1285852" y="3429000"/>
            <a:chExt cx="2071702" cy="2357454"/>
          </a:xfrm>
        </p:grpSpPr>
        <p:sp>
          <p:nvSpPr>
            <p:cNvPr id="6" name="Овал 5"/>
            <p:cNvSpPr/>
            <p:nvPr/>
          </p:nvSpPr>
          <p:spPr>
            <a:xfrm>
              <a:off x="1285852" y="464344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571736" y="407194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714480" y="392906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214546" y="528638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500166" y="5357826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071802" y="50720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285984" y="457200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285852" y="350043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214546" y="342900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000364" y="364331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857356" y="485776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86050" y="450057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285852" y="4143380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714480" y="350043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85918" y="4429132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214546" y="3929066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571736" y="3643314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643174" y="492919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285852" y="5072074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928794" y="5500702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43174" y="5429264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4143380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Содержимое 2"/>
          <p:cNvSpPr txBox="1">
            <a:spLocks/>
          </p:cNvSpPr>
          <p:nvPr/>
        </p:nvSpPr>
        <p:spPr>
          <a:xfrm>
            <a:off x="4286248" y="1643050"/>
            <a:ext cx="4000528" cy="4286280"/>
          </a:xfrm>
          <a:prstGeom prst="rect">
            <a:avLst/>
          </a:prstGeom>
          <a:blipFill>
            <a:blip r:embed="rId2">
              <a:lum bright="68000"/>
            </a:blip>
            <a:tile tx="0" ty="0" sx="100000" sy="100000" flip="none" algn="tl"/>
          </a:blipFill>
          <a:ln>
            <a:solidFill>
              <a:srgbClr val="0033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Жидкости перемешались, раствор равномерно окрашен,</a:t>
            </a:r>
          </a:p>
          <a:p>
            <a:pPr marL="34290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границ нет</a:t>
            </a:r>
            <a:endParaRPr kumimoji="0" lang="ru-RU" sz="40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4282" y="5786454"/>
          <a:ext cx="1952625" cy="485775"/>
        </p:xfrm>
        <a:graphic>
          <a:graphicData uri="http://schemas.openxmlformats.org/presentationml/2006/ole">
            <p:oleObj spid="_x0000_s1027" name="Пакет" r:id="rId3" imgW="1952640" imgH="485640" progId="Package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1896 г. </a:t>
            </a:r>
            <a:r>
              <a:rPr lang="ru-RU" dirty="0" err="1" smtClean="0"/>
              <a:t>Робертс</a:t>
            </a:r>
            <a:r>
              <a:rPr lang="ru-RU" dirty="0" smtClean="0"/>
              <a:t> </a:t>
            </a:r>
            <a:r>
              <a:rPr lang="ru-RU" dirty="0" err="1" smtClean="0"/>
              <a:t>Аустин</a:t>
            </a:r>
            <a:r>
              <a:rPr lang="ru-RU" dirty="0" smtClean="0"/>
              <a:t> (англ. металлург) поставил эксперимент по диффузии твердых тел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572560" cy="3625857"/>
          </a:xfrm>
        </p:spPr>
        <p:txBody>
          <a:bodyPr/>
          <a:lstStyle/>
          <a:p>
            <a:pPr marL="2784475" indent="-2784475">
              <a:buNone/>
            </a:pPr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Оборудование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r>
              <a:rPr lang="ru-RU" dirty="0" smtClean="0"/>
              <a:t>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свинцовая и золотая пластинка</a:t>
            </a:r>
            <a:endParaRPr lang="ru-RU" dirty="0" smtClean="0">
              <a:blipFill>
                <a:blip r:embed="rId4"/>
                <a:tile tx="0" ty="0" sx="100000" sy="100000" flip="none" algn="tl"/>
              </a:blipFill>
            </a:endParaRPr>
          </a:p>
          <a:p>
            <a:pPr marL="1609725" indent="-1609725">
              <a:buNone/>
            </a:pPr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Условия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температура 20</a:t>
            </a:r>
            <a:r>
              <a:rPr lang="ru-RU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0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С, пластинки сильно прижаты друг к другу</a:t>
            </a:r>
          </a:p>
          <a:p>
            <a:pPr marL="2689225" indent="-2689225">
              <a:buNone/>
            </a:pPr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Время проведения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5 лет</a:t>
            </a:r>
          </a:p>
          <a:p>
            <a:pPr marL="2689225" indent="-2689225">
              <a:buNone/>
            </a:pPr>
            <a:r>
              <a:rPr lang="ru-RU" b="1" dirty="0" smtClean="0">
                <a:ln w="19050">
                  <a:solidFill>
                    <a:schemeClr val="tx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Результат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золото проникло в свинец</a:t>
            </a:r>
          </a:p>
          <a:p>
            <a:pPr marL="2689225" indent="-2689225"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на 1 мм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9" descr="Детектив изучает место преступления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4214818"/>
            <a:ext cx="1204914" cy="1957985"/>
          </a:xfrm>
          <a:prstGeom prst="rect">
            <a:avLst/>
          </a:prstGeom>
          <a:noFill/>
        </p:spPr>
      </p:pic>
      <p:pic>
        <p:nvPicPr>
          <p:cNvPr id="1026" name="Picture 2" descr="C:\Documents and Settings\111\Рабочий стол\flash 2\Gif рисунки\Анимация\кнопки\06_2[1].gif">
            <a:hlinkClick r:id="rId6" action="ppaction://program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500702"/>
            <a:ext cx="1143008" cy="914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Диффузия имеет большое значение в жизни человека и растений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7286676" cy="435771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Питание кислородом аквариумов, глубоких водоемов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Растения питаются и дышат кислородом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Обеспечение безопасности при пользовании природным газом в жилых помещениях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Поддержание одинакового </a:t>
            </a:r>
          </a:p>
          <a:p>
            <a:pPr indent="-69850">
              <a:buNone/>
            </a:pPr>
            <a:r>
              <a:rPr lang="ru-RU" dirty="0" smtClean="0"/>
              <a:t>состава воздуха на всей </a:t>
            </a:r>
          </a:p>
          <a:p>
            <a:pPr indent="-69850">
              <a:buNone/>
            </a:pPr>
            <a:r>
              <a:rPr lang="ru-RU" dirty="0" smtClean="0"/>
              <a:t>поверхности Земли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3075" name="Picture 3" descr="C:\Documents and Settings\111\Рабочий стол\flash 2\Gif рисунки\Анимация\растения\TREE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1354345" cy="1500198"/>
          </a:xfrm>
          <a:prstGeom prst="rect">
            <a:avLst/>
          </a:prstGeom>
          <a:noFill/>
        </p:spPr>
      </p:pic>
      <p:pic>
        <p:nvPicPr>
          <p:cNvPr id="3079" name="Picture 7" descr="C:\Documents and Settings\111\Рабочий стол\flash 2\Gif рисунки\Анимация\AG00181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8016" y="1428736"/>
            <a:ext cx="2035321" cy="1214446"/>
          </a:xfrm>
          <a:prstGeom prst="rect">
            <a:avLst/>
          </a:prstGeom>
          <a:noFill/>
        </p:spPr>
      </p:pic>
      <p:pic>
        <p:nvPicPr>
          <p:cNvPr id="10" name="Picture 11" descr="Падающие производственные показател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524359"/>
            <a:ext cx="2143140" cy="14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239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Пакет</vt:lpstr>
      <vt:lpstr>Диффузия в газах, жидкостях и твердых телах</vt:lpstr>
      <vt:lpstr>Почему аромат цветов мы чувствуем на расстоянии? Из чего состоят все вещества? Как объяснить появление молекул в разных частях комнаты? Почему запахи в воздухе распространяются постепенно, несмотря на то что скорость движения молекул велика (несколько сотен метров в секунду) </vt:lpstr>
      <vt:lpstr>Кальмар (морское животное) при отражении нападения на него выбрасывает темно-синюю защитную жидкость. Почему через некоторое время пространство, заполненное этой жидкостью, даже в спокойной воде  становится прозрачным?</vt:lpstr>
      <vt:lpstr>Диффузия веществ – это явление проникновения молекул одного вещества между молекулами другого вещества при соприкосновении этих веществ</vt:lpstr>
      <vt:lpstr>Механизм протекания диффузии</vt:lpstr>
      <vt:lpstr>Механизм протекания диффузии</vt:lpstr>
      <vt:lpstr>Механизм протекания диффузии</vt:lpstr>
      <vt:lpstr>В 1896 г. Робертс Аустин (англ. металлург) поставил эксперимент по диффузии твердых тел</vt:lpstr>
      <vt:lpstr>Диффузия имеет большое значение в жизни человека и растений</vt:lpstr>
      <vt:lpstr>агрегатного состояния вещества   от самих веществ    от их температуры</vt:lpstr>
      <vt:lpstr>Температура – физическая величина, характеризующая тепловое состояние тела</vt:lpstr>
      <vt:lpstr>Диффузия быстрее происходит при более высокой температуре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Шевчук</dc:creator>
  <cp:lastModifiedBy>Шевчук</cp:lastModifiedBy>
  <cp:revision>51</cp:revision>
  <dcterms:created xsi:type="dcterms:W3CDTF">2008-09-16T07:37:54Z</dcterms:created>
  <dcterms:modified xsi:type="dcterms:W3CDTF">2008-09-19T09:11:21Z</dcterms:modified>
</cp:coreProperties>
</file>