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9"/>
  </p:notesMasterIdLst>
  <p:sldIdLst>
    <p:sldId id="257" r:id="rId2"/>
    <p:sldId id="259" r:id="rId3"/>
    <p:sldId id="260" r:id="rId4"/>
    <p:sldId id="258" r:id="rId5"/>
    <p:sldId id="262" r:id="rId6"/>
    <p:sldId id="263" r:id="rId7"/>
    <p:sldId id="264" r:id="rId8"/>
    <p:sldId id="273" r:id="rId9"/>
    <p:sldId id="274" r:id="rId10"/>
    <p:sldId id="265" r:id="rId11"/>
    <p:sldId id="266" r:id="rId12"/>
    <p:sldId id="272" r:id="rId13"/>
    <p:sldId id="269" r:id="rId14"/>
    <p:sldId id="267" r:id="rId15"/>
    <p:sldId id="268"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22" autoAdjust="0"/>
  </p:normalViewPr>
  <p:slideViewPr>
    <p:cSldViewPr>
      <p:cViewPr varScale="1">
        <p:scale>
          <a:sx n="88" d="100"/>
          <a:sy n="88" d="100"/>
        </p:scale>
        <p:origin x="-106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7D6A5D-72A5-4090-8209-11C3B95436A7}" type="datetimeFigureOut">
              <a:rPr lang="ru-RU" smtClean="0"/>
              <a:t>19.08.2021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DDEB02-1BF1-4059-B074-14D0FD5658A4}" type="slidenum">
              <a:rPr lang="ru-RU" smtClean="0"/>
              <a:t>‹#›</a:t>
            </a:fld>
            <a:endParaRPr lang="ru-RU"/>
          </a:p>
        </p:txBody>
      </p:sp>
    </p:spTree>
    <p:extLst>
      <p:ext uri="{BB962C8B-B14F-4D97-AF65-F5344CB8AC3E}">
        <p14:creationId xmlns:p14="http://schemas.microsoft.com/office/powerpoint/2010/main" val="48770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7DDEB02-1BF1-4059-B074-14D0FD5658A4}" type="slidenum">
              <a:rPr lang="ru-RU" smtClean="0"/>
              <a:t>3</a:t>
            </a:fld>
            <a:endParaRPr lang="ru-RU"/>
          </a:p>
        </p:txBody>
      </p:sp>
    </p:spTree>
    <p:extLst>
      <p:ext uri="{BB962C8B-B14F-4D97-AF65-F5344CB8AC3E}">
        <p14:creationId xmlns:p14="http://schemas.microsoft.com/office/powerpoint/2010/main" val="233114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3809E2CC-6019-4711-9160-58E7E3192B33}" type="datetimeFigureOut">
              <a:rPr lang="ru-RU" smtClean="0"/>
              <a:t>19.08.2021</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EDE0F50B-B669-4DFF-86B4-7F1C62C3FE35}"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09E2CC-6019-4711-9160-58E7E3192B33}" type="datetimeFigureOut">
              <a:rPr lang="ru-RU" smtClean="0"/>
              <a:t>19.08.2021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DE0F50B-B669-4DFF-86B4-7F1C62C3FE3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09E2CC-6019-4711-9160-58E7E3192B33}" type="datetimeFigureOut">
              <a:rPr lang="ru-RU" smtClean="0"/>
              <a:t>19.08.2021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DE0F50B-B669-4DFF-86B4-7F1C62C3FE3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09E2CC-6019-4711-9160-58E7E3192B33}" type="datetimeFigureOut">
              <a:rPr lang="ru-RU" smtClean="0"/>
              <a:t>19.08.2021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DE0F50B-B669-4DFF-86B4-7F1C62C3FE3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809E2CC-6019-4711-9160-58E7E3192B33}" type="datetimeFigureOut">
              <a:rPr lang="ru-RU" smtClean="0"/>
              <a:t>19.08.2021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DE0F50B-B669-4DFF-86B4-7F1C62C3FE35}"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809E2CC-6019-4711-9160-58E7E3192B33}" type="datetimeFigureOut">
              <a:rPr lang="ru-RU" smtClean="0"/>
              <a:t>19.08.2021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DE0F50B-B669-4DFF-86B4-7F1C62C3FE3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809E2CC-6019-4711-9160-58E7E3192B33}" type="datetimeFigureOut">
              <a:rPr lang="ru-RU" smtClean="0"/>
              <a:t>19.08.2021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DE0F50B-B669-4DFF-86B4-7F1C62C3FE3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809E2CC-6019-4711-9160-58E7E3192B33}" type="datetimeFigureOut">
              <a:rPr lang="ru-RU" smtClean="0"/>
              <a:t>19.08.2021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DE0F50B-B669-4DFF-86B4-7F1C62C3FE3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3809E2CC-6019-4711-9160-58E7E3192B33}" type="datetimeFigureOut">
              <a:rPr lang="ru-RU" smtClean="0"/>
              <a:t>19.08.2021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EDE0F50B-B669-4DFF-86B4-7F1C62C3FE35}"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809E2CC-6019-4711-9160-58E7E3192B33}" type="datetimeFigureOut">
              <a:rPr lang="ru-RU" smtClean="0"/>
              <a:t>19.08.2021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DE0F50B-B669-4DFF-86B4-7F1C62C3FE3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3809E2CC-6019-4711-9160-58E7E3192B33}" type="datetimeFigureOut">
              <a:rPr lang="ru-RU" smtClean="0"/>
              <a:t>19.08.2021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DE0F50B-B669-4DFF-86B4-7F1C62C3FE35}"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809E2CC-6019-4711-9160-58E7E3192B33}" type="datetimeFigureOut">
              <a:rPr lang="ru-RU" smtClean="0"/>
              <a:t>19.08.2021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DE0F50B-B669-4DFF-86B4-7F1C62C3FE35}"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4738538"/>
          </a:xfrm>
        </p:spPr>
        <p:txBody>
          <a:bodyPr/>
          <a:lstStyle/>
          <a:p>
            <a:pPr algn="ctr"/>
            <a:r>
              <a:rPr lang="ru-RU" dirty="0"/>
              <a:t>Анализ методической работы по географии за  2020/2021 учебный год. </a:t>
            </a:r>
            <a:br>
              <a:rPr lang="ru-RU" dirty="0"/>
            </a:br>
            <a:r>
              <a:rPr lang="ru-RU" dirty="0"/>
              <a:t>Планирование работы районного ресурсного центра</a:t>
            </a:r>
            <a:br>
              <a:rPr lang="ru-RU" dirty="0"/>
            </a:br>
            <a:r>
              <a:rPr lang="ru-RU" dirty="0"/>
              <a:t>в 2021/2022 учебном году</a:t>
            </a:r>
          </a:p>
        </p:txBody>
      </p:sp>
      <p:sp>
        <p:nvSpPr>
          <p:cNvPr id="3" name="Объект 2"/>
          <p:cNvSpPr>
            <a:spLocks noGrp="1"/>
          </p:cNvSpPr>
          <p:nvPr>
            <p:ph idx="1"/>
          </p:nvPr>
        </p:nvSpPr>
        <p:spPr>
          <a:xfrm>
            <a:off x="1435608" y="5229200"/>
            <a:ext cx="7498080" cy="792088"/>
          </a:xfrm>
        </p:spPr>
        <p:txBody>
          <a:bodyPr>
            <a:noAutofit/>
          </a:bodyPr>
          <a:lstStyle/>
          <a:p>
            <a:pPr marL="82296" indent="0" algn="r">
              <a:buNone/>
            </a:pPr>
            <a:r>
              <a:rPr lang="ru-RU" sz="1800" dirty="0" err="1">
                <a:solidFill>
                  <a:schemeClr val="accent3">
                    <a:lumMod val="50000"/>
                  </a:schemeClr>
                </a:solidFill>
                <a:latin typeface="Arial" pitchFamily="34" charset="0"/>
                <a:cs typeface="Arial" pitchFamily="34" charset="0"/>
              </a:rPr>
              <a:t>Гриц</a:t>
            </a:r>
            <a:r>
              <a:rPr lang="ru-RU" sz="1800" dirty="0">
                <a:solidFill>
                  <a:schemeClr val="accent3">
                    <a:lumMod val="50000"/>
                  </a:schemeClr>
                </a:solidFill>
                <a:latin typeface="Arial" pitchFamily="34" charset="0"/>
                <a:cs typeface="Arial" pitchFamily="34" charset="0"/>
              </a:rPr>
              <a:t> И.А., методист </a:t>
            </a:r>
            <a:r>
              <a:rPr lang="ru-RU" sz="1800" dirty="0" smtClean="0">
                <a:solidFill>
                  <a:schemeClr val="accent3">
                    <a:lumMod val="50000"/>
                  </a:schemeClr>
                </a:solidFill>
                <a:latin typeface="Arial" pitchFamily="34" charset="0"/>
                <a:cs typeface="Arial" pitchFamily="34" charset="0"/>
              </a:rPr>
              <a:t>ГУ «</a:t>
            </a:r>
            <a:r>
              <a:rPr lang="ru-RU" sz="1800" dirty="0" err="1" smtClean="0">
                <a:solidFill>
                  <a:schemeClr val="accent3">
                    <a:lumMod val="50000"/>
                  </a:schemeClr>
                </a:solidFill>
                <a:latin typeface="Arial" pitchFamily="34" charset="0"/>
                <a:cs typeface="Arial" pitchFamily="34" charset="0"/>
              </a:rPr>
              <a:t>Мозырский</a:t>
            </a:r>
            <a:r>
              <a:rPr lang="ru-RU" sz="1800" dirty="0" smtClean="0">
                <a:solidFill>
                  <a:schemeClr val="accent3">
                    <a:lumMod val="50000"/>
                  </a:schemeClr>
                </a:solidFill>
                <a:latin typeface="Arial" pitchFamily="34" charset="0"/>
                <a:cs typeface="Arial" pitchFamily="34" charset="0"/>
              </a:rPr>
              <a:t> </a:t>
            </a:r>
            <a:r>
              <a:rPr lang="ru-RU" sz="1800" dirty="0">
                <a:solidFill>
                  <a:schemeClr val="accent3">
                    <a:lumMod val="50000"/>
                  </a:schemeClr>
                </a:solidFill>
                <a:latin typeface="Arial" pitchFamily="34" charset="0"/>
                <a:cs typeface="Arial" pitchFamily="34" charset="0"/>
              </a:rPr>
              <a:t>районный </a:t>
            </a:r>
            <a:r>
              <a:rPr lang="ru-RU" sz="1800" dirty="0" smtClean="0">
                <a:solidFill>
                  <a:schemeClr val="accent3">
                    <a:lumMod val="50000"/>
                  </a:schemeClr>
                </a:solidFill>
                <a:latin typeface="Arial" pitchFamily="34" charset="0"/>
                <a:cs typeface="Arial" pitchFamily="34" charset="0"/>
              </a:rPr>
              <a:t>                                 учебно-методический </a:t>
            </a:r>
            <a:r>
              <a:rPr lang="ru-RU" sz="1800" dirty="0">
                <a:solidFill>
                  <a:schemeClr val="accent3">
                    <a:lumMod val="50000"/>
                  </a:schemeClr>
                </a:solidFill>
                <a:latin typeface="Arial" pitchFamily="34" charset="0"/>
                <a:cs typeface="Arial" pitchFamily="34" charset="0"/>
              </a:rPr>
              <a:t>центр»</a:t>
            </a:r>
            <a:br>
              <a:rPr lang="ru-RU" sz="1800" dirty="0">
                <a:solidFill>
                  <a:schemeClr val="accent3">
                    <a:lumMod val="50000"/>
                  </a:schemeClr>
                </a:solidFill>
                <a:latin typeface="Arial" pitchFamily="34" charset="0"/>
                <a:cs typeface="Arial" pitchFamily="34" charset="0"/>
              </a:rPr>
            </a:br>
            <a:r>
              <a:rPr lang="ru-RU" sz="1800" dirty="0">
                <a:solidFill>
                  <a:schemeClr val="accent3">
                    <a:lumMod val="50000"/>
                  </a:schemeClr>
                </a:solidFill>
                <a:latin typeface="Arial" pitchFamily="34" charset="0"/>
                <a:cs typeface="Arial" pitchFamily="34" charset="0"/>
              </a:rPr>
              <a:t/>
            </a:r>
            <a:br>
              <a:rPr lang="ru-RU" sz="1800" dirty="0">
                <a:solidFill>
                  <a:schemeClr val="accent3">
                    <a:lumMod val="50000"/>
                  </a:schemeClr>
                </a:solidFill>
                <a:latin typeface="Arial" pitchFamily="34" charset="0"/>
                <a:cs typeface="Arial" pitchFamily="34" charset="0"/>
              </a:rPr>
            </a:br>
            <a:endParaRPr lang="ru-RU" sz="1800" dirty="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447756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74638"/>
            <a:ext cx="7674056" cy="3442394"/>
          </a:xfrm>
        </p:spPr>
        <p:txBody>
          <a:bodyPr>
            <a:noAutofit/>
          </a:bodyPr>
          <a:lstStyle/>
          <a:p>
            <a:pPr algn="ctr"/>
            <a:r>
              <a:rPr lang="ru-RU" sz="2500" dirty="0">
                <a:latin typeface="Arial" pitchFamily="34" charset="0"/>
                <a:cs typeface="Arial" pitchFamily="34" charset="0"/>
              </a:rPr>
              <a:t>В октябре </a:t>
            </a:r>
            <a:r>
              <a:rPr lang="ru-RU" sz="2500" dirty="0" smtClean="0">
                <a:latin typeface="Arial" pitchFamily="34" charset="0"/>
                <a:cs typeface="Arial" pitchFamily="34" charset="0"/>
              </a:rPr>
              <a:t>2021 </a:t>
            </a:r>
            <a:r>
              <a:rPr lang="ru-RU" sz="2500" dirty="0">
                <a:latin typeface="Arial" pitchFamily="34" charset="0"/>
                <a:cs typeface="Arial" pitchFamily="34" charset="0"/>
              </a:rPr>
              <a:t>года проведена республиканская игра-конкурс «</a:t>
            </a:r>
            <a:r>
              <a:rPr lang="ru-RU" sz="2500" dirty="0" err="1">
                <a:latin typeface="Arial" pitchFamily="34" charset="0"/>
                <a:cs typeface="Arial" pitchFamily="34" charset="0"/>
              </a:rPr>
              <a:t>Глобусенок</a:t>
            </a:r>
            <a:r>
              <a:rPr lang="ru-RU" sz="2500" dirty="0">
                <a:latin typeface="Arial" pitchFamily="34" charset="0"/>
                <a:cs typeface="Arial" pitchFamily="34" charset="0"/>
              </a:rPr>
              <a:t> 2021», в которой приняли участие 269 учащихся 6-11 классов из 20 учреждений общего среднего </a:t>
            </a:r>
            <a:r>
              <a:rPr lang="ru-RU" sz="2500" dirty="0" smtClean="0">
                <a:latin typeface="Arial" pitchFamily="34" charset="0"/>
                <a:cs typeface="Arial" pitchFamily="34" charset="0"/>
              </a:rPr>
              <a:t>образования</a:t>
            </a:r>
            <a:br>
              <a:rPr lang="ru-RU" sz="2500" dirty="0" smtClean="0">
                <a:latin typeface="Arial" pitchFamily="34" charset="0"/>
                <a:cs typeface="Arial" pitchFamily="34" charset="0"/>
              </a:rPr>
            </a:br>
            <a:r>
              <a:rPr lang="ru-RU" sz="2500" dirty="0" smtClean="0">
                <a:latin typeface="Arial" pitchFamily="34" charset="0"/>
                <a:cs typeface="Arial" pitchFamily="34" charset="0"/>
              </a:rPr>
              <a:t/>
            </a:r>
            <a:br>
              <a:rPr lang="ru-RU" sz="2500" dirty="0" smtClean="0">
                <a:latin typeface="Arial" pitchFamily="34" charset="0"/>
                <a:cs typeface="Arial" pitchFamily="34" charset="0"/>
              </a:rPr>
            </a:br>
            <a:r>
              <a:rPr lang="ru-RU" sz="2500" dirty="0" smtClean="0">
                <a:latin typeface="Arial" pitchFamily="34" charset="0"/>
                <a:cs typeface="Arial" pitchFamily="34" charset="0"/>
              </a:rPr>
              <a:t>(Не приняли участие: СШ №2,СШ №5, СШ №8, СШ №9,СШ №10, СШ №12, СШ №14, </a:t>
            </a:r>
            <a:r>
              <a:rPr lang="ru-RU" sz="2500" dirty="0" err="1" smtClean="0">
                <a:latin typeface="Arial" pitchFamily="34" charset="0"/>
                <a:cs typeface="Arial" pitchFamily="34" charset="0"/>
              </a:rPr>
              <a:t>Глиницкий</a:t>
            </a:r>
            <a:r>
              <a:rPr lang="ru-RU" sz="2500" dirty="0" smtClean="0">
                <a:latin typeface="Arial" pitchFamily="34" charset="0"/>
                <a:cs typeface="Arial" pitchFamily="34" charset="0"/>
              </a:rPr>
              <a:t> </a:t>
            </a:r>
            <a:r>
              <a:rPr lang="ru-RU" sz="2500" dirty="0" err="1" smtClean="0">
                <a:latin typeface="Arial" pitchFamily="34" charset="0"/>
                <a:cs typeface="Arial" pitchFamily="34" charset="0"/>
              </a:rPr>
              <a:t>дс</a:t>
            </a:r>
            <a:r>
              <a:rPr lang="ru-RU" sz="2500" dirty="0" smtClean="0">
                <a:latin typeface="Arial" pitchFamily="34" charset="0"/>
                <a:cs typeface="Arial" pitchFamily="34" charset="0"/>
              </a:rPr>
              <a:t> БШ, </a:t>
            </a:r>
            <a:r>
              <a:rPr lang="ru-RU" sz="2500" dirty="0" err="1" smtClean="0">
                <a:latin typeface="Arial" pitchFamily="34" charset="0"/>
                <a:cs typeface="Arial" pitchFamily="34" charset="0"/>
              </a:rPr>
              <a:t>Зимовищский</a:t>
            </a:r>
            <a:r>
              <a:rPr lang="ru-RU" sz="2500" dirty="0" smtClean="0">
                <a:latin typeface="Arial" pitchFamily="34" charset="0"/>
                <a:cs typeface="Arial" pitchFamily="34" charset="0"/>
              </a:rPr>
              <a:t> </a:t>
            </a:r>
            <a:r>
              <a:rPr lang="ru-RU" sz="2500" dirty="0" err="1" smtClean="0">
                <a:latin typeface="Arial" pitchFamily="34" charset="0"/>
                <a:cs typeface="Arial" pitchFamily="34" charset="0"/>
              </a:rPr>
              <a:t>дс</a:t>
            </a:r>
            <a:r>
              <a:rPr lang="ru-RU" sz="2500" dirty="0" smtClean="0">
                <a:latin typeface="Arial" pitchFamily="34" charset="0"/>
                <a:cs typeface="Arial" pitchFamily="34" charset="0"/>
              </a:rPr>
              <a:t> БШ, </a:t>
            </a:r>
            <a:r>
              <a:rPr lang="ru-RU" sz="2500" dirty="0" err="1" smtClean="0">
                <a:latin typeface="Arial" pitchFamily="34" charset="0"/>
                <a:cs typeface="Arial" pitchFamily="34" charset="0"/>
              </a:rPr>
              <a:t>Козенская</a:t>
            </a:r>
            <a:r>
              <a:rPr lang="ru-RU" sz="2500" dirty="0" smtClean="0">
                <a:latin typeface="Arial" pitchFamily="34" charset="0"/>
                <a:cs typeface="Arial" pitchFamily="34" charset="0"/>
              </a:rPr>
              <a:t> СШ, </a:t>
            </a:r>
            <a:r>
              <a:rPr lang="ru-RU" sz="2500" dirty="0" err="1" smtClean="0">
                <a:latin typeface="Arial" pitchFamily="34" charset="0"/>
                <a:cs typeface="Arial" pitchFamily="34" charset="0"/>
              </a:rPr>
              <a:t>Творичевский</a:t>
            </a:r>
            <a:r>
              <a:rPr lang="ru-RU" sz="2500" dirty="0" smtClean="0">
                <a:latin typeface="Arial" pitchFamily="34" charset="0"/>
                <a:cs typeface="Arial" pitchFamily="34" charset="0"/>
              </a:rPr>
              <a:t> </a:t>
            </a:r>
            <a:r>
              <a:rPr lang="ru-RU" sz="2500" dirty="0" err="1" smtClean="0">
                <a:latin typeface="Arial" pitchFamily="34" charset="0"/>
                <a:cs typeface="Arial" pitchFamily="34" charset="0"/>
              </a:rPr>
              <a:t>дс</a:t>
            </a:r>
            <a:r>
              <a:rPr lang="ru-RU" sz="2500" dirty="0" smtClean="0">
                <a:latin typeface="Arial" pitchFamily="34" charset="0"/>
                <a:cs typeface="Arial" pitchFamily="34" charset="0"/>
              </a:rPr>
              <a:t> БШ, Слободская СШ)</a:t>
            </a:r>
            <a:endParaRPr lang="ru-RU" sz="2500" dirty="0">
              <a:latin typeface="Arial" pitchFamily="34" charset="0"/>
              <a:cs typeface="Arial"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848" y="3861048"/>
            <a:ext cx="3960440" cy="2803457"/>
          </a:xfrm>
        </p:spPr>
      </p:pic>
    </p:spTree>
    <p:extLst>
      <p:ext uri="{BB962C8B-B14F-4D97-AF65-F5344CB8AC3E}">
        <p14:creationId xmlns:p14="http://schemas.microsoft.com/office/powerpoint/2010/main" val="1747095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674056" cy="1152128"/>
          </a:xfrm>
        </p:spPr>
        <p:txBody>
          <a:bodyPr>
            <a:normAutofit fontScale="90000"/>
          </a:bodyPr>
          <a:lstStyle/>
          <a:p>
            <a:r>
              <a:rPr lang="ru-RU" sz="2000" dirty="0">
                <a:latin typeface="Arial" pitchFamily="34" charset="0"/>
                <a:cs typeface="Arial" pitchFamily="34" charset="0"/>
              </a:rPr>
              <a:t>Трансляция практического опыта работы педагогов в семинарах, конференциях, фестивалях, конкурсах на районном, областном, республиканском, международном </a:t>
            </a:r>
            <a:r>
              <a:rPr lang="ru-RU" sz="2000" dirty="0" smtClean="0">
                <a:latin typeface="Arial" pitchFamily="34" charset="0"/>
                <a:cs typeface="Arial" pitchFamily="34" charset="0"/>
              </a:rPr>
              <a:t>уровнях</a:t>
            </a:r>
            <a:endParaRPr lang="ru-RU" sz="2000" dirty="0">
              <a:latin typeface="Arial" pitchFamily="34" charset="0"/>
              <a:cs typeface="Arial" pitchFamily="34" charset="0"/>
            </a:endParaRPr>
          </a:p>
        </p:txBody>
      </p:sp>
      <p:sp>
        <p:nvSpPr>
          <p:cNvPr id="3" name="Объект 2"/>
          <p:cNvSpPr>
            <a:spLocks noGrp="1"/>
          </p:cNvSpPr>
          <p:nvPr>
            <p:ph idx="1"/>
          </p:nvPr>
        </p:nvSpPr>
        <p:spPr>
          <a:xfrm>
            <a:off x="1435608" y="1268760"/>
            <a:ext cx="7498080" cy="4979640"/>
          </a:xfrm>
        </p:spPr>
        <p:txBody>
          <a:bodyPr>
            <a:normAutofit/>
          </a:bodyPr>
          <a:lstStyle/>
          <a:p>
            <a:r>
              <a:rPr lang="ru-RU" sz="2000" dirty="0">
                <a:solidFill>
                  <a:schemeClr val="accent3">
                    <a:lumMod val="50000"/>
                  </a:schemeClr>
                </a:solidFill>
                <a:latin typeface="Arial" pitchFamily="34" charset="0"/>
                <a:cs typeface="Arial" pitchFamily="34" charset="0"/>
              </a:rPr>
              <a:t>Так  30.03.2021 был проведен областной фестиваль педагогических идей «Аттестация как управленческая деятельность и фактор профессионального роста педагогов» (ГУО «Средняя школа №14 </a:t>
            </a:r>
            <a:r>
              <a:rPr lang="ru-RU" sz="2000" dirty="0" err="1">
                <a:solidFill>
                  <a:schemeClr val="accent3">
                    <a:lumMod val="50000"/>
                  </a:schemeClr>
                </a:solidFill>
                <a:latin typeface="Arial" pitchFamily="34" charset="0"/>
                <a:cs typeface="Arial" pitchFamily="34" charset="0"/>
              </a:rPr>
              <a:t>г.Мозыря</a:t>
            </a:r>
            <a:r>
              <a:rPr lang="ru-RU" sz="2000" dirty="0">
                <a:solidFill>
                  <a:schemeClr val="accent3">
                    <a:lumMod val="50000"/>
                  </a:schemeClr>
                </a:solidFill>
                <a:latin typeface="Arial" pitchFamily="34" charset="0"/>
                <a:cs typeface="Arial" pitchFamily="34" charset="0"/>
              </a:rPr>
              <a:t>),  Где свой опыт обобщили 4 педагога:  </a:t>
            </a:r>
            <a:r>
              <a:rPr lang="ru-RU" sz="2000" dirty="0" err="1">
                <a:solidFill>
                  <a:schemeClr val="accent3">
                    <a:lumMod val="50000"/>
                  </a:schemeClr>
                </a:solidFill>
                <a:latin typeface="Arial" pitchFamily="34" charset="0"/>
                <a:cs typeface="Arial" pitchFamily="34" charset="0"/>
              </a:rPr>
              <a:t>Акунец</a:t>
            </a:r>
            <a:r>
              <a:rPr lang="ru-RU" sz="2000" dirty="0">
                <a:solidFill>
                  <a:schemeClr val="accent3">
                    <a:lumMod val="50000"/>
                  </a:schemeClr>
                </a:solidFill>
                <a:latin typeface="Arial" pitchFamily="34" charset="0"/>
                <a:cs typeface="Arial" pitchFamily="34" charset="0"/>
              </a:rPr>
              <a:t> Е. И., </a:t>
            </a:r>
            <a:r>
              <a:rPr lang="ru-RU" sz="2000" dirty="0" err="1">
                <a:solidFill>
                  <a:schemeClr val="accent3">
                    <a:lumMod val="50000"/>
                  </a:schemeClr>
                </a:solidFill>
                <a:latin typeface="Arial" pitchFamily="34" charset="0"/>
                <a:cs typeface="Arial" pitchFamily="34" charset="0"/>
              </a:rPr>
              <a:t>Басак</a:t>
            </a:r>
            <a:r>
              <a:rPr lang="ru-RU" sz="2000" dirty="0">
                <a:solidFill>
                  <a:schemeClr val="accent3">
                    <a:lumMod val="50000"/>
                  </a:schemeClr>
                </a:solidFill>
                <a:latin typeface="Arial" pitchFamily="34" charset="0"/>
                <a:cs typeface="Arial" pitchFamily="34" charset="0"/>
              </a:rPr>
              <a:t> Н. В., </a:t>
            </a:r>
            <a:r>
              <a:rPr lang="ru-RU" sz="2000" dirty="0" err="1">
                <a:solidFill>
                  <a:schemeClr val="accent3">
                    <a:lumMod val="50000"/>
                  </a:schemeClr>
                </a:solidFill>
                <a:latin typeface="Arial" pitchFamily="34" charset="0"/>
                <a:cs typeface="Arial" pitchFamily="34" charset="0"/>
              </a:rPr>
              <a:t>Колбанова</a:t>
            </a:r>
            <a:r>
              <a:rPr lang="ru-RU" sz="2000" dirty="0">
                <a:solidFill>
                  <a:schemeClr val="accent3">
                    <a:lumMod val="50000"/>
                  </a:schemeClr>
                </a:solidFill>
                <a:latin typeface="Arial" pitchFamily="34" charset="0"/>
                <a:cs typeface="Arial" pitchFamily="34" charset="0"/>
              </a:rPr>
              <a:t> Т. В.,  </a:t>
            </a:r>
            <a:r>
              <a:rPr lang="ru-RU" sz="2000" dirty="0" err="1">
                <a:solidFill>
                  <a:schemeClr val="accent3">
                    <a:lumMod val="50000"/>
                  </a:schemeClr>
                </a:solidFill>
                <a:latin typeface="Arial" pitchFamily="34" charset="0"/>
                <a:cs typeface="Arial" pitchFamily="34" charset="0"/>
              </a:rPr>
              <a:t>Нафранович</a:t>
            </a:r>
            <a:r>
              <a:rPr lang="ru-RU" sz="2000" dirty="0">
                <a:solidFill>
                  <a:schemeClr val="accent3">
                    <a:lumMod val="50000"/>
                  </a:schemeClr>
                </a:solidFill>
                <a:latin typeface="Arial" pitchFamily="34" charset="0"/>
                <a:cs typeface="Arial" pitchFamily="34" charset="0"/>
              </a:rPr>
              <a:t> И. Н.</a:t>
            </a:r>
          </a:p>
          <a:p>
            <a:endParaRPr lang="ru-RU" sz="2000" dirty="0">
              <a:solidFill>
                <a:schemeClr val="accent3">
                  <a:lumMod val="50000"/>
                </a:schemeClr>
              </a:solidFill>
              <a:latin typeface="Arial" pitchFamily="34" charset="0"/>
              <a:cs typeface="Arial" pitchFamily="34" charset="0"/>
            </a:endParaRPr>
          </a:p>
          <a:p>
            <a:r>
              <a:rPr lang="ru-RU" sz="2000" dirty="0">
                <a:solidFill>
                  <a:schemeClr val="accent3">
                    <a:lumMod val="50000"/>
                  </a:schemeClr>
                </a:solidFill>
                <a:latin typeface="Arial" pitchFamily="34" charset="0"/>
                <a:cs typeface="Arial" pitchFamily="34" charset="0"/>
              </a:rPr>
              <a:t>Опыт работы района по специальному образованию на ПК в мае 2021 представила </a:t>
            </a:r>
            <a:r>
              <a:rPr lang="ru-RU" sz="2000" dirty="0" err="1">
                <a:solidFill>
                  <a:schemeClr val="accent3">
                    <a:lumMod val="50000"/>
                  </a:schemeClr>
                </a:solidFill>
                <a:latin typeface="Arial" pitchFamily="34" charset="0"/>
                <a:cs typeface="Arial" pitchFamily="34" charset="0"/>
              </a:rPr>
              <a:t>Кулыба</a:t>
            </a:r>
            <a:r>
              <a:rPr lang="ru-RU" sz="2000" dirty="0">
                <a:solidFill>
                  <a:schemeClr val="accent3">
                    <a:lumMod val="50000"/>
                  </a:schemeClr>
                </a:solidFill>
                <a:latin typeface="Arial" pitchFamily="34" charset="0"/>
                <a:cs typeface="Arial" pitchFamily="34" charset="0"/>
              </a:rPr>
              <a:t> О. А., учитель географии ГУО «Средняя школа №10 </a:t>
            </a:r>
            <a:r>
              <a:rPr lang="ru-RU" sz="2000" dirty="0" err="1">
                <a:solidFill>
                  <a:schemeClr val="accent3">
                    <a:lumMod val="50000"/>
                  </a:schemeClr>
                </a:solidFill>
                <a:latin typeface="Arial" pitchFamily="34" charset="0"/>
                <a:cs typeface="Arial" pitchFamily="34" charset="0"/>
              </a:rPr>
              <a:t>г.Мозыря</a:t>
            </a:r>
            <a:r>
              <a:rPr lang="ru-RU" sz="2000" dirty="0">
                <a:solidFill>
                  <a:schemeClr val="accent3">
                    <a:lumMod val="50000"/>
                  </a:schemeClr>
                </a:solidFill>
                <a:latin typeface="Arial" pitchFamily="34" charset="0"/>
                <a:cs typeface="Arial" pitchFamily="34" charset="0"/>
              </a:rPr>
              <a:t>». Урок  географии (8 </a:t>
            </a:r>
            <a:r>
              <a:rPr lang="ru-RU" sz="2000" dirty="0" err="1">
                <a:solidFill>
                  <a:schemeClr val="accent3">
                    <a:lumMod val="50000"/>
                  </a:schemeClr>
                </a:solidFill>
                <a:latin typeface="Arial" pitchFamily="34" charset="0"/>
                <a:cs typeface="Arial" pitchFamily="34" charset="0"/>
              </a:rPr>
              <a:t>инегр</a:t>
            </a:r>
            <a:r>
              <a:rPr lang="ru-RU" sz="2000" dirty="0">
                <a:solidFill>
                  <a:schemeClr val="accent3">
                    <a:lumMod val="50000"/>
                  </a:schemeClr>
                </a:solidFill>
                <a:latin typeface="Arial" pitchFamily="34" charset="0"/>
                <a:cs typeface="Arial" pitchFamily="34" charset="0"/>
              </a:rPr>
              <a:t>. </a:t>
            </a:r>
            <a:r>
              <a:rPr lang="ru-RU" sz="2000" dirty="0" err="1">
                <a:solidFill>
                  <a:schemeClr val="accent3">
                    <a:lumMod val="50000"/>
                  </a:schemeClr>
                </a:solidFill>
                <a:latin typeface="Arial" pitchFamily="34" charset="0"/>
                <a:cs typeface="Arial" pitchFamily="34" charset="0"/>
              </a:rPr>
              <a:t>кл</a:t>
            </a:r>
            <a:r>
              <a:rPr lang="ru-RU" sz="2000" dirty="0">
                <a:solidFill>
                  <a:schemeClr val="accent3">
                    <a:lumMod val="50000"/>
                  </a:schemeClr>
                </a:solidFill>
                <a:latin typeface="Arial" pitchFamily="34" charset="0"/>
                <a:cs typeface="Arial" pitchFamily="34" charset="0"/>
              </a:rPr>
              <a:t>.) по теме: «Страны Западной Азии: Азербайджан, Армения, Грузия» - типовой учебный план. «Россия. Население. Хозяйство» – учебный план 9 </a:t>
            </a:r>
            <a:r>
              <a:rPr lang="ru-RU" sz="2000" dirty="0" err="1">
                <a:solidFill>
                  <a:schemeClr val="accent3">
                    <a:lumMod val="50000"/>
                  </a:schemeClr>
                </a:solidFill>
                <a:latin typeface="Arial" pitchFamily="34" charset="0"/>
                <a:cs typeface="Arial" pitchFamily="34" charset="0"/>
              </a:rPr>
              <a:t>кл</a:t>
            </a:r>
            <a:r>
              <a:rPr lang="ru-RU" sz="2000" dirty="0">
                <a:solidFill>
                  <a:schemeClr val="accent3">
                    <a:lumMod val="50000"/>
                  </a:schemeClr>
                </a:solidFill>
                <a:latin typeface="Arial" pitchFamily="34" charset="0"/>
                <a:cs typeface="Arial" pitchFamily="34" charset="0"/>
              </a:rPr>
              <a:t>. ВШ1	</a:t>
            </a:r>
          </a:p>
        </p:txBody>
      </p:sp>
    </p:spTree>
    <p:extLst>
      <p:ext uri="{BB962C8B-B14F-4D97-AF65-F5344CB8AC3E}">
        <p14:creationId xmlns:p14="http://schemas.microsoft.com/office/powerpoint/2010/main" val="2786822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692696"/>
            <a:ext cx="7498080" cy="5976664"/>
          </a:xfrm>
        </p:spPr>
        <p:txBody>
          <a:bodyPr>
            <a:normAutofit fontScale="90000"/>
          </a:bodyPr>
          <a:lstStyle/>
          <a:p>
            <a:pPr algn="ctr"/>
            <a:r>
              <a:rPr lang="ru-RU" sz="2000" b="1" dirty="0">
                <a:latin typeface="Arial" pitchFamily="34" charset="0"/>
                <a:cs typeface="Arial" pitchFamily="34" charset="0"/>
              </a:rPr>
              <a:t>III Международном профессионально-методическом конкурсе «ПЕДАГОГИЧЕСКОЕ ПРИЗВАНИЕ</a:t>
            </a:r>
            <a:r>
              <a:rPr lang="ru-RU" sz="2000" b="1" dirty="0" smtClean="0">
                <a:latin typeface="Arial" pitchFamily="34" charset="0"/>
                <a:cs typeface="Arial" pitchFamily="34" charset="0"/>
              </a:rPr>
              <a:t>»:</a:t>
            </a:r>
            <a:br>
              <a:rPr lang="ru-RU" sz="2000" b="1" dirty="0" smtClean="0">
                <a:latin typeface="Arial" pitchFamily="34" charset="0"/>
                <a:cs typeface="Arial" pitchFamily="34" charset="0"/>
              </a:rPr>
            </a:br>
            <a:r>
              <a:rPr lang="ru-RU" sz="2000" dirty="0">
                <a:latin typeface="Arial" pitchFamily="34" charset="0"/>
                <a:cs typeface="Arial" pitchFamily="34" charset="0"/>
              </a:rPr>
              <a:t/>
            </a:r>
            <a:br>
              <a:rPr lang="ru-RU" sz="2000" dirty="0">
                <a:latin typeface="Arial" pitchFamily="34" charset="0"/>
                <a:cs typeface="Arial" pitchFamily="34" charset="0"/>
              </a:rPr>
            </a:br>
            <a:r>
              <a:rPr lang="ru-RU" sz="2000" dirty="0" err="1">
                <a:latin typeface="Arial" pitchFamily="34" charset="0"/>
                <a:cs typeface="Arial" pitchFamily="34" charset="0"/>
              </a:rPr>
              <a:t>Ероменко</a:t>
            </a:r>
            <a:r>
              <a:rPr lang="ru-RU" sz="2000" dirty="0">
                <a:latin typeface="Arial" pitchFamily="34" charset="0"/>
                <a:cs typeface="Arial" pitchFamily="34" charset="0"/>
              </a:rPr>
              <a:t> Алла Ивановна, учитель географии	</a:t>
            </a:r>
            <a:br>
              <a:rPr lang="ru-RU" sz="2000" dirty="0">
                <a:latin typeface="Arial" pitchFamily="34" charset="0"/>
                <a:cs typeface="Arial" pitchFamily="34" charset="0"/>
              </a:rPr>
            </a:br>
            <a:r>
              <a:rPr lang="ru-RU" sz="2000" dirty="0" smtClean="0">
                <a:latin typeface="Arial" pitchFamily="34" charset="0"/>
                <a:cs typeface="Arial" pitchFamily="34" charset="0"/>
              </a:rPr>
              <a:t>ГУО «Средняя </a:t>
            </a:r>
            <a:r>
              <a:rPr lang="ru-RU" sz="2000" dirty="0">
                <a:latin typeface="Arial" pitchFamily="34" charset="0"/>
                <a:cs typeface="Arial" pitchFamily="34" charset="0"/>
              </a:rPr>
              <a:t>школа №5 </a:t>
            </a:r>
            <a:r>
              <a:rPr lang="ru-RU" sz="2000" dirty="0" err="1">
                <a:latin typeface="Arial" pitchFamily="34" charset="0"/>
                <a:cs typeface="Arial" pitchFamily="34" charset="0"/>
              </a:rPr>
              <a:t>г.Мозыря</a:t>
            </a:r>
            <a:r>
              <a:rPr lang="ru-RU" sz="2000" dirty="0" smtClean="0">
                <a:latin typeface="Arial" pitchFamily="34" charset="0"/>
                <a:cs typeface="Arial" pitchFamily="34" charset="0"/>
              </a:rPr>
              <a:t>», </a:t>
            </a:r>
            <a:r>
              <a:rPr lang="ru-RU" sz="2000" dirty="0">
                <a:latin typeface="Arial" pitchFamily="34" charset="0"/>
                <a:cs typeface="Arial" pitchFamily="34" charset="0"/>
              </a:rPr>
              <a:t/>
            </a:r>
            <a:br>
              <a:rPr lang="ru-RU" sz="2000" dirty="0">
                <a:latin typeface="Arial" pitchFamily="34" charset="0"/>
                <a:cs typeface="Arial" pitchFamily="34" charset="0"/>
              </a:rPr>
            </a:br>
            <a:r>
              <a:rPr lang="ru-RU" sz="2000" dirty="0">
                <a:latin typeface="Arial" pitchFamily="34" charset="0"/>
                <a:cs typeface="Arial" pitchFamily="34" charset="0"/>
              </a:rPr>
              <a:t>Борисова Ирина Дмитриевна, учитель </a:t>
            </a:r>
            <a:r>
              <a:rPr lang="ru-RU" sz="2000" dirty="0" smtClean="0">
                <a:latin typeface="Arial" pitchFamily="34" charset="0"/>
                <a:cs typeface="Arial" pitchFamily="34" charset="0"/>
              </a:rPr>
              <a:t>географии ГУО </a:t>
            </a:r>
            <a:r>
              <a:rPr lang="ru-RU" sz="2000" dirty="0">
                <a:latin typeface="Arial" pitchFamily="34" charset="0"/>
                <a:cs typeface="Arial" pitchFamily="34" charset="0"/>
              </a:rPr>
              <a:t>«Средняя школа </a:t>
            </a:r>
            <a:r>
              <a:rPr lang="ru-RU" sz="2000" dirty="0" smtClean="0">
                <a:latin typeface="Arial" pitchFamily="34" charset="0"/>
                <a:cs typeface="Arial" pitchFamily="34" charset="0"/>
              </a:rPr>
              <a:t>№11 </a:t>
            </a:r>
            <a:r>
              <a:rPr lang="ru-RU" sz="2000" dirty="0" err="1">
                <a:latin typeface="Arial" pitchFamily="34" charset="0"/>
                <a:cs typeface="Arial" pitchFamily="34" charset="0"/>
              </a:rPr>
              <a:t>г.Мозыря</a:t>
            </a:r>
            <a:r>
              <a:rPr lang="ru-RU" sz="2000" dirty="0">
                <a:latin typeface="Arial" pitchFamily="34" charset="0"/>
                <a:cs typeface="Arial" pitchFamily="34" charset="0"/>
              </a:rPr>
              <a:t>», </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err="1" smtClean="0">
                <a:latin typeface="Arial" pitchFamily="34" charset="0"/>
                <a:cs typeface="Arial" pitchFamily="34" charset="0"/>
              </a:rPr>
              <a:t>Акунец</a:t>
            </a:r>
            <a:r>
              <a:rPr lang="ru-RU" sz="2000" dirty="0" smtClean="0">
                <a:latin typeface="Arial" pitchFamily="34" charset="0"/>
                <a:cs typeface="Arial" pitchFamily="34" charset="0"/>
              </a:rPr>
              <a:t> </a:t>
            </a:r>
            <a:r>
              <a:rPr lang="ru-RU" sz="2000" dirty="0">
                <a:latin typeface="Arial" pitchFamily="34" charset="0"/>
                <a:cs typeface="Arial" pitchFamily="34" charset="0"/>
              </a:rPr>
              <a:t>Елена Ивановна,  учитель </a:t>
            </a:r>
            <a:r>
              <a:rPr lang="ru-RU" sz="2000" dirty="0" smtClean="0">
                <a:latin typeface="Arial" pitchFamily="34" charset="0"/>
                <a:cs typeface="Arial" pitchFamily="34" charset="0"/>
              </a:rPr>
              <a:t>географии ГУО «Каменская </a:t>
            </a:r>
            <a:r>
              <a:rPr lang="ru-RU" sz="2000" dirty="0">
                <a:latin typeface="Arial" pitchFamily="34" charset="0"/>
                <a:cs typeface="Arial" pitchFamily="34" charset="0"/>
              </a:rPr>
              <a:t>средняя школа </a:t>
            </a:r>
            <a:r>
              <a:rPr lang="ru-RU" sz="2000" dirty="0" err="1">
                <a:latin typeface="Arial" pitchFamily="34" charset="0"/>
                <a:cs typeface="Arial" pitchFamily="34" charset="0"/>
              </a:rPr>
              <a:t>Мозырского</a:t>
            </a:r>
            <a:r>
              <a:rPr lang="ru-RU" sz="2000" dirty="0">
                <a:latin typeface="Arial" pitchFamily="34" charset="0"/>
                <a:cs typeface="Arial" pitchFamily="34" charset="0"/>
              </a:rPr>
              <a:t> района</a:t>
            </a:r>
            <a:r>
              <a:rPr lang="ru-RU" sz="2000" dirty="0" smtClean="0">
                <a:latin typeface="Arial" pitchFamily="34" charset="0"/>
                <a:cs typeface="Arial" pitchFamily="34" charset="0"/>
              </a:rPr>
              <a:t>»</a:t>
            </a:r>
            <a:br>
              <a:rPr lang="ru-RU" sz="2000" dirty="0" smtClean="0">
                <a:latin typeface="Arial" pitchFamily="34" charset="0"/>
                <a:cs typeface="Arial" pitchFamily="34" charset="0"/>
              </a:rPr>
            </a:br>
            <a:r>
              <a:rPr lang="ru-RU" sz="2000" dirty="0">
                <a:latin typeface="Arial" pitchFamily="34" charset="0"/>
                <a:cs typeface="Arial" pitchFamily="34" charset="0"/>
              </a:rPr>
              <a:t/>
            </a:r>
            <a:br>
              <a:rPr lang="ru-RU" sz="2000" dirty="0">
                <a:latin typeface="Arial" pitchFamily="34" charset="0"/>
                <a:cs typeface="Arial" pitchFamily="34" charset="0"/>
              </a:rPr>
            </a:br>
            <a:r>
              <a:rPr lang="ru-RU" sz="2000" b="1" dirty="0">
                <a:latin typeface="Arial" pitchFamily="34" charset="0"/>
                <a:cs typeface="Arial" pitchFamily="34" charset="0"/>
              </a:rPr>
              <a:t>Международная научно-исследовательский конкурс  «Лучший исследовательский </a:t>
            </a:r>
            <a:r>
              <a:rPr lang="ru-RU" sz="2000" b="1" dirty="0" smtClean="0">
                <a:latin typeface="Arial" pitchFamily="34" charset="0"/>
                <a:cs typeface="Arial" pitchFamily="34" charset="0"/>
              </a:rPr>
              <a:t>проект:</a:t>
            </a:r>
            <a:br>
              <a:rPr lang="ru-RU" sz="2000" b="1" dirty="0" smtClean="0">
                <a:latin typeface="Arial" pitchFamily="34" charset="0"/>
                <a:cs typeface="Arial" pitchFamily="34" charset="0"/>
              </a:rPr>
            </a:br>
            <a:r>
              <a:rPr lang="ru-RU" sz="2000" dirty="0" err="1" smtClean="0">
                <a:latin typeface="Arial" pitchFamily="34" charset="0"/>
                <a:cs typeface="Arial" pitchFamily="34" charset="0"/>
              </a:rPr>
              <a:t>Кабанович</a:t>
            </a:r>
            <a:r>
              <a:rPr lang="ru-RU" sz="2000" dirty="0" smtClean="0">
                <a:latin typeface="Arial" pitchFamily="34" charset="0"/>
                <a:cs typeface="Arial" pitchFamily="34" charset="0"/>
              </a:rPr>
              <a:t> Анна Владимировна</a:t>
            </a:r>
            <a:r>
              <a:rPr lang="ru-RU" sz="2000" dirty="0">
                <a:latin typeface="Arial" pitchFamily="34" charset="0"/>
                <a:cs typeface="Arial" pitchFamily="34" charset="0"/>
              </a:rPr>
              <a:t>, учитель географии	</a:t>
            </a:r>
            <a:br>
              <a:rPr lang="ru-RU" sz="2000" dirty="0">
                <a:latin typeface="Arial" pitchFamily="34" charset="0"/>
                <a:cs typeface="Arial" pitchFamily="34" charset="0"/>
              </a:rPr>
            </a:br>
            <a:r>
              <a:rPr lang="ru-RU" sz="2000" dirty="0">
                <a:latin typeface="Arial" pitchFamily="34" charset="0"/>
                <a:cs typeface="Arial" pitchFamily="34" charset="0"/>
              </a:rPr>
              <a:t>ГУО «Средняя школа </a:t>
            </a:r>
            <a:r>
              <a:rPr lang="ru-RU" sz="2000" dirty="0" smtClean="0">
                <a:latin typeface="Arial" pitchFamily="34" charset="0"/>
                <a:cs typeface="Arial" pitchFamily="34" charset="0"/>
              </a:rPr>
              <a:t>№9 </a:t>
            </a:r>
            <a:r>
              <a:rPr lang="ru-RU" sz="2000" dirty="0" err="1">
                <a:latin typeface="Arial" pitchFamily="34" charset="0"/>
                <a:cs typeface="Arial" pitchFamily="34" charset="0"/>
              </a:rPr>
              <a:t>г.Мозыря</a:t>
            </a:r>
            <a:r>
              <a:rPr lang="ru-RU" sz="2000" dirty="0" smtClean="0">
                <a:latin typeface="Arial" pitchFamily="34" charset="0"/>
                <a:cs typeface="Arial" pitchFamily="34" charset="0"/>
              </a:rPr>
              <a:t>»</a:t>
            </a:r>
            <a:r>
              <a:rPr lang="ru-RU" sz="2000" dirty="0">
                <a:latin typeface="Arial" pitchFamily="34" charset="0"/>
                <a:cs typeface="Arial" pitchFamily="34" charset="0"/>
              </a:rPr>
              <a:t/>
            </a:r>
            <a:br>
              <a:rPr lang="ru-RU" sz="2000" dirty="0">
                <a:latin typeface="Arial" pitchFamily="34" charset="0"/>
                <a:cs typeface="Arial" pitchFamily="34" charset="0"/>
              </a:rPr>
            </a:br>
            <a:r>
              <a:rPr lang="ru-RU" sz="2000" dirty="0">
                <a:latin typeface="Arial" pitchFamily="34" charset="0"/>
                <a:cs typeface="Arial" pitchFamily="34" charset="0"/>
              </a:rPr>
              <a:t/>
            </a:r>
            <a:br>
              <a:rPr lang="ru-RU" sz="2000" dirty="0">
                <a:latin typeface="Arial" pitchFamily="34" charset="0"/>
                <a:cs typeface="Arial" pitchFamily="34" charset="0"/>
              </a:rPr>
            </a:br>
            <a:r>
              <a:rPr lang="ru-RU" sz="2000" b="1" dirty="0" smtClean="0">
                <a:latin typeface="Arial" pitchFamily="34" charset="0"/>
                <a:cs typeface="Arial" pitchFamily="34" charset="0"/>
              </a:rPr>
              <a:t>Публикационная деятельность:</a:t>
            </a:r>
            <a:r>
              <a:rPr lang="ru-RU" sz="2000" b="1" dirty="0">
                <a:latin typeface="Arial" pitchFamily="34" charset="0"/>
                <a:cs typeface="Arial" pitchFamily="34" charset="0"/>
              </a:rPr>
              <a:t/>
            </a:r>
            <a:br>
              <a:rPr lang="ru-RU" sz="2000" b="1" dirty="0">
                <a:latin typeface="Arial" pitchFamily="34" charset="0"/>
                <a:cs typeface="Arial" pitchFamily="34" charset="0"/>
              </a:rPr>
            </a:br>
            <a:r>
              <a:rPr lang="ru-RU" sz="2000" dirty="0">
                <a:latin typeface="Arial" pitchFamily="34" charset="0"/>
                <a:cs typeface="Arial" pitchFamily="34" charset="0"/>
              </a:rPr>
              <a:t>Борисова Ирина Дмитриевна, учитель географии ГУО «Средняя школа №11 </a:t>
            </a:r>
            <a:r>
              <a:rPr lang="ru-RU" sz="2000" dirty="0" err="1">
                <a:latin typeface="Arial" pitchFamily="34" charset="0"/>
                <a:cs typeface="Arial" pitchFamily="34" charset="0"/>
              </a:rPr>
              <a:t>г.Мозыря</a:t>
            </a:r>
            <a:r>
              <a:rPr lang="ru-RU" sz="2000" dirty="0">
                <a:latin typeface="Arial" pitchFamily="34" charset="0"/>
                <a:cs typeface="Arial" pitchFamily="34" charset="0"/>
              </a:rPr>
              <a:t>», </a:t>
            </a: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err="1" smtClean="0">
                <a:latin typeface="Arial" pitchFamily="34" charset="0"/>
                <a:cs typeface="Arial" pitchFamily="34" charset="0"/>
              </a:rPr>
              <a:t>Басак</a:t>
            </a:r>
            <a:r>
              <a:rPr lang="ru-RU" sz="2000" dirty="0" smtClean="0">
                <a:latin typeface="Arial" pitchFamily="34" charset="0"/>
                <a:cs typeface="Arial" pitchFamily="34" charset="0"/>
              </a:rPr>
              <a:t> </a:t>
            </a:r>
            <a:r>
              <a:rPr lang="ru-RU" sz="2000" dirty="0">
                <a:latin typeface="Arial" pitchFamily="34" charset="0"/>
                <a:cs typeface="Arial" pitchFamily="34" charset="0"/>
              </a:rPr>
              <a:t>Наталья </a:t>
            </a:r>
            <a:r>
              <a:rPr lang="ru-RU" sz="2000" dirty="0" smtClean="0">
                <a:latin typeface="Arial" pitchFamily="34" charset="0"/>
                <a:cs typeface="Arial" pitchFamily="34" charset="0"/>
              </a:rPr>
              <a:t>Викторовна, учитель географии ГУО </a:t>
            </a:r>
            <a:r>
              <a:rPr lang="ru-RU" sz="2000" dirty="0">
                <a:latin typeface="Arial" pitchFamily="34" charset="0"/>
                <a:cs typeface="Arial" pitchFamily="34" charset="0"/>
              </a:rPr>
              <a:t>«Средняя школа №15  </a:t>
            </a:r>
            <a:r>
              <a:rPr lang="ru-RU" sz="2000" dirty="0" err="1">
                <a:latin typeface="Arial" pitchFamily="34" charset="0"/>
                <a:cs typeface="Arial" pitchFamily="34" charset="0"/>
              </a:rPr>
              <a:t>г.Мозыря</a:t>
            </a:r>
            <a:r>
              <a:rPr lang="ru-RU" sz="2000" dirty="0">
                <a:latin typeface="Arial" pitchFamily="34" charset="0"/>
                <a:cs typeface="Arial" pitchFamily="34" charset="0"/>
              </a:rPr>
              <a:t> имени генерала </a:t>
            </a:r>
            <a:r>
              <a:rPr lang="ru-RU" sz="2000" dirty="0" err="1">
                <a:latin typeface="Arial" pitchFamily="34" charset="0"/>
                <a:cs typeface="Arial" pitchFamily="34" charset="0"/>
              </a:rPr>
              <a:t>Бородунова</a:t>
            </a:r>
            <a:r>
              <a:rPr lang="ru-RU" sz="2000" dirty="0">
                <a:latin typeface="Arial" pitchFamily="34" charset="0"/>
                <a:cs typeface="Arial" pitchFamily="34" charset="0"/>
              </a:rPr>
              <a:t> Е.С</a:t>
            </a:r>
            <a:r>
              <a:rPr lang="ru-RU" sz="2000" dirty="0" smtClean="0">
                <a:latin typeface="Arial" pitchFamily="34" charset="0"/>
                <a:cs typeface="Arial" pitchFamily="34" charset="0"/>
              </a:rPr>
              <a:t>.»,</a:t>
            </a:r>
            <a:r>
              <a:rPr lang="ru-RU" sz="2000" dirty="0">
                <a:latin typeface="Arial" pitchFamily="34" charset="0"/>
                <a:cs typeface="Arial" pitchFamily="34" charset="0"/>
              </a:rPr>
              <a:t/>
            </a:r>
            <a:br>
              <a:rPr lang="ru-RU" sz="2000" dirty="0">
                <a:latin typeface="Arial" pitchFamily="34" charset="0"/>
                <a:cs typeface="Arial" pitchFamily="34" charset="0"/>
              </a:rPr>
            </a:br>
            <a:r>
              <a:rPr lang="ru-RU" sz="2000" dirty="0" err="1">
                <a:latin typeface="Arial" pitchFamily="34" charset="0"/>
                <a:cs typeface="Arial" pitchFamily="34" charset="0"/>
              </a:rPr>
              <a:t>Акунец</a:t>
            </a:r>
            <a:r>
              <a:rPr lang="ru-RU" sz="2000" dirty="0">
                <a:latin typeface="Arial" pitchFamily="34" charset="0"/>
                <a:cs typeface="Arial" pitchFamily="34" charset="0"/>
              </a:rPr>
              <a:t> Елена Ивановна,  учитель географии ГУО «Каменская средняя школа </a:t>
            </a:r>
            <a:r>
              <a:rPr lang="ru-RU" sz="2000" dirty="0" err="1">
                <a:latin typeface="Arial" pitchFamily="34" charset="0"/>
                <a:cs typeface="Arial" pitchFamily="34" charset="0"/>
              </a:rPr>
              <a:t>Мозырского</a:t>
            </a:r>
            <a:r>
              <a:rPr lang="ru-RU" sz="2000" dirty="0">
                <a:latin typeface="Arial" pitchFamily="34" charset="0"/>
                <a:cs typeface="Arial" pitchFamily="34" charset="0"/>
              </a:rPr>
              <a:t> района»</a:t>
            </a:r>
            <a:br>
              <a:rPr lang="ru-RU" sz="2000" dirty="0">
                <a:latin typeface="Arial" pitchFamily="34" charset="0"/>
                <a:cs typeface="Arial" pitchFamily="34" charset="0"/>
              </a:rPr>
            </a:br>
            <a:r>
              <a:rPr lang="ru-RU" sz="2000" dirty="0">
                <a:latin typeface="Arial" pitchFamily="34" charset="0"/>
                <a:cs typeface="Arial" pitchFamily="34" charset="0"/>
              </a:rPr>
              <a:t/>
            </a:r>
            <a:br>
              <a:rPr lang="ru-RU" sz="2000" dirty="0">
                <a:latin typeface="Arial" pitchFamily="34" charset="0"/>
                <a:cs typeface="Arial" pitchFamily="34" charset="0"/>
              </a:rPr>
            </a:br>
            <a:r>
              <a:rPr lang="ru-RU" sz="2000" dirty="0">
                <a:latin typeface="Arial" pitchFamily="34" charset="0"/>
                <a:cs typeface="Arial" pitchFamily="34" charset="0"/>
              </a:rPr>
              <a:t/>
            </a:r>
            <a:br>
              <a:rPr lang="ru-RU" sz="2000" dirty="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endParaRPr lang="ru-RU" sz="2000" dirty="0">
              <a:latin typeface="Arial" pitchFamily="34" charset="0"/>
              <a:cs typeface="Arial" pitchFamily="34" charset="0"/>
            </a:endParaRPr>
          </a:p>
        </p:txBody>
      </p:sp>
    </p:spTree>
    <p:extLst>
      <p:ext uri="{BB962C8B-B14F-4D97-AF65-F5344CB8AC3E}">
        <p14:creationId xmlns:p14="http://schemas.microsoft.com/office/powerpoint/2010/main" val="2789984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16632"/>
            <a:ext cx="7746064" cy="1800200"/>
          </a:xfrm>
        </p:spPr>
        <p:txBody>
          <a:bodyPr>
            <a:normAutofit fontScale="90000"/>
          </a:bodyPr>
          <a:lstStyle/>
          <a:p>
            <a:pPr algn="just"/>
            <a:r>
              <a:rPr lang="ru-RU" sz="2000" dirty="0" smtClean="0">
                <a:latin typeface="Arial" pitchFamily="34" charset="0"/>
                <a:cs typeface="Arial" pitchFamily="34" charset="0"/>
              </a:rPr>
              <a:t>                                                                                                                      17.06.2021 состоялось заседание </a:t>
            </a:r>
            <a:r>
              <a:rPr lang="ru-RU" sz="2000" dirty="0">
                <a:latin typeface="Arial" pitchFamily="34" charset="0"/>
                <a:cs typeface="Arial" pitchFamily="34" charset="0"/>
              </a:rPr>
              <a:t>районного методического совета</a:t>
            </a:r>
            <a:br>
              <a:rPr lang="ru-RU" sz="2000" dirty="0">
                <a:latin typeface="Arial" pitchFamily="34" charset="0"/>
                <a:cs typeface="Arial" pitchFamily="34" charset="0"/>
              </a:rPr>
            </a:br>
            <a:r>
              <a:rPr lang="ru-RU" sz="2000" dirty="0">
                <a:latin typeface="Arial" pitchFamily="34" charset="0"/>
                <a:cs typeface="Arial" pitchFamily="34" charset="0"/>
              </a:rPr>
              <a:t>по теме «Современные формы презентации эффективного управленческого и педагогического опыта как средство </a:t>
            </a:r>
            <a:r>
              <a:rPr lang="ru-RU" sz="2000" dirty="0" smtClean="0">
                <a:latin typeface="Arial" pitchFamily="34" charset="0"/>
                <a:cs typeface="Arial" pitchFamily="34" charset="0"/>
              </a:rPr>
              <a:t> повышения качества образования в условиях новой образовательной среды, где свой опыт работы представила </a:t>
            </a:r>
            <a:r>
              <a:rPr lang="ru-RU" sz="2000" dirty="0" err="1" smtClean="0">
                <a:latin typeface="Arial" pitchFamily="34" charset="0"/>
                <a:cs typeface="Arial" pitchFamily="34" charset="0"/>
              </a:rPr>
              <a:t>Булгак</a:t>
            </a:r>
            <a:r>
              <a:rPr lang="ru-RU" sz="2000" dirty="0" smtClean="0">
                <a:latin typeface="Arial" pitchFamily="34" charset="0"/>
                <a:cs typeface="Arial" pitchFamily="34" charset="0"/>
              </a:rPr>
              <a:t> Н.Н., учитель географии ГУО «Средняя школа №16 </a:t>
            </a:r>
            <a:r>
              <a:rPr lang="ru-RU" sz="2000" dirty="0" err="1" smtClean="0">
                <a:latin typeface="Arial" pitchFamily="34" charset="0"/>
                <a:cs typeface="Arial" pitchFamily="34" charset="0"/>
              </a:rPr>
              <a:t>г.Мозыря</a:t>
            </a:r>
            <a:r>
              <a:rPr lang="ru-RU" sz="2000" dirty="0" smtClean="0">
                <a:latin typeface="Arial" pitchFamily="34" charset="0"/>
                <a:cs typeface="Arial" pitchFamily="34" charset="0"/>
              </a:rPr>
              <a:t>»</a:t>
            </a:r>
            <a:r>
              <a:rPr lang="ru-RU" dirty="0"/>
              <a:t/>
            </a:r>
            <a:br>
              <a:rPr lang="ru-RU" dirty="0"/>
            </a:b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03850"/>
            <a:ext cx="4638675"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941090"/>
            <a:ext cx="3640137"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203848" y="3717032"/>
            <a:ext cx="389552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41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7746064" cy="2952328"/>
          </a:xfrm>
        </p:spPr>
        <p:txBody>
          <a:bodyPr>
            <a:noAutofit/>
          </a:bodyPr>
          <a:lstStyle/>
          <a:p>
            <a:r>
              <a:rPr lang="ru-RU" sz="1800" dirty="0">
                <a:latin typeface="Arial" pitchFamily="34" charset="0"/>
                <a:cs typeface="Arial" pitchFamily="34" charset="0"/>
              </a:rPr>
              <a:t>На основании годового плана работы государственного учреждения «</a:t>
            </a:r>
            <a:r>
              <a:rPr lang="ru-RU" sz="1800" dirty="0" err="1">
                <a:latin typeface="Arial" pitchFamily="34" charset="0"/>
                <a:cs typeface="Arial" pitchFamily="34" charset="0"/>
              </a:rPr>
              <a:t>Мозырский</a:t>
            </a:r>
            <a:r>
              <a:rPr lang="ru-RU" sz="1800" dirty="0">
                <a:latin typeface="Arial" pitchFamily="34" charset="0"/>
                <a:cs typeface="Arial" pitchFamily="34" charset="0"/>
              </a:rPr>
              <a:t> районный учебно-методический центр» на 2020/2021 учебный год, а также в соответствии с приказом отдела образования от 15.02.2021 №136,  с 18 февраля  по 26 марта 2021 года прошел районный педагогический конкурс «Лучший </a:t>
            </a:r>
            <a:r>
              <a:rPr lang="ru-RU" sz="1800" dirty="0" err="1">
                <a:latin typeface="Arial" pitchFamily="34" charset="0"/>
                <a:cs typeface="Arial" pitchFamily="34" charset="0"/>
              </a:rPr>
              <a:t>медиаурок</a:t>
            </a:r>
            <a:r>
              <a:rPr lang="ru-RU" sz="1800" dirty="0">
                <a:latin typeface="Arial" pitchFamily="34" charset="0"/>
                <a:cs typeface="Arial" pitchFamily="34" charset="0"/>
              </a:rPr>
              <a:t>» для учителей биологии и географии. В заочном представлении конкурсных материалов  участвовали учителя биологии и географии из 20  учреждений общего среднего образования. Члены  жюри, рассмотрев все заявленные конкурсные материалы, по итогам протокола конкурсных работ признали победителями конкурса 13 </a:t>
            </a:r>
            <a:r>
              <a:rPr lang="ru-RU" sz="1800" dirty="0" smtClean="0">
                <a:latin typeface="Arial" pitchFamily="34" charset="0"/>
                <a:cs typeface="Arial" pitchFamily="34" charset="0"/>
              </a:rPr>
              <a:t>педагогов</a:t>
            </a:r>
            <a:endParaRPr lang="ru-RU" sz="1800" dirty="0">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3068960"/>
            <a:ext cx="4837600" cy="347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634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2938338"/>
          </a:xfrm>
        </p:spPr>
        <p:txBody>
          <a:bodyPr>
            <a:normAutofit fontScale="90000"/>
          </a:bodyPr>
          <a:lstStyle/>
          <a:p>
            <a:r>
              <a:rPr lang="ru-RU" sz="2000" dirty="0">
                <a:latin typeface="Arial" pitchFamily="34" charset="0"/>
                <a:cs typeface="Arial" pitchFamily="34" charset="0"/>
              </a:rPr>
              <a:t>с 1 января 2021 года начал работу «Единый  информационно-образовательный  ресурс (далее – ЕИОР) – новый компонент  учебно-методического обеспечения  образовательного процесса в учреждении общего среднего образования», получил большой отклик от педагогов.  Созданы творческие и экспертные группы по учебным предметам, в состав которых вошли, в первую очередь, педагоги, которые активно транслируют свой педагогический опыт. 		</a:t>
            </a:r>
            <a:br>
              <a:rPr lang="ru-RU" sz="2000" dirty="0">
                <a:latin typeface="Arial" pitchFamily="34" charset="0"/>
                <a:cs typeface="Arial" pitchFamily="34" charset="0"/>
              </a:rPr>
            </a:br>
            <a:r>
              <a:rPr lang="ru-RU" sz="2000" dirty="0">
                <a:latin typeface="Arial" pitchFamily="34" charset="0"/>
                <a:cs typeface="Arial" pitchFamily="34" charset="0"/>
              </a:rPr>
              <a:t>В </a:t>
            </a:r>
            <a:r>
              <a:rPr lang="ru-RU" sz="2000" dirty="0" err="1">
                <a:latin typeface="Arial" pitchFamily="34" charset="0"/>
                <a:cs typeface="Arial" pitchFamily="34" charset="0"/>
              </a:rPr>
              <a:t>Мозырском</a:t>
            </a:r>
            <a:r>
              <a:rPr lang="ru-RU" sz="2000" dirty="0">
                <a:latin typeface="Arial" pitchFamily="34" charset="0"/>
                <a:cs typeface="Arial" pitchFamily="34" charset="0"/>
              </a:rPr>
              <a:t> районе в состав творческой группы по переводу модулей по учебному предмету «География» VII класс входят  4 педагога </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55659662"/>
              </p:ext>
            </p:extLst>
          </p:nvPr>
        </p:nvGraphicFramePr>
        <p:xfrm>
          <a:off x="1763688" y="2924944"/>
          <a:ext cx="6210007" cy="2452236"/>
        </p:xfrm>
        <a:graphic>
          <a:graphicData uri="http://schemas.openxmlformats.org/drawingml/2006/table">
            <a:tbl>
              <a:tblPr firstRow="1" firstCol="1" bandRow="1">
                <a:tableStyleId>{5C22544A-7EE6-4342-B048-85BDC9FD1C3A}</a:tableStyleId>
              </a:tblPr>
              <a:tblGrid>
                <a:gridCol w="577593"/>
                <a:gridCol w="2304716"/>
                <a:gridCol w="3327698"/>
              </a:tblGrid>
              <a:tr h="445861">
                <a:tc>
                  <a:txBody>
                    <a:bodyPr/>
                    <a:lstStyle/>
                    <a:p>
                      <a:pPr algn="ctr">
                        <a:spcAft>
                          <a:spcPts val="0"/>
                        </a:spcAft>
                      </a:pPr>
                      <a:r>
                        <a:rPr lang="ru-RU" sz="900">
                          <a:effectLst/>
                        </a:rPr>
                        <a:t>№</a:t>
                      </a:r>
                      <a:endParaRPr lang="ru-RU" sz="1200">
                        <a:effectLst/>
                      </a:endParaRPr>
                    </a:p>
                    <a:p>
                      <a:pPr algn="ctr">
                        <a:spcAft>
                          <a:spcPts val="0"/>
                        </a:spcAft>
                      </a:pPr>
                      <a:r>
                        <a:rPr lang="ru-RU" sz="900">
                          <a:effectLst/>
                        </a:rPr>
                        <a:t>п/п</a:t>
                      </a:r>
                      <a:endParaRPr lang="ru-RU" sz="1200">
                        <a:effectLst/>
                        <a:latin typeface="Times New Roman"/>
                        <a:ea typeface="Times New Roman"/>
                        <a:cs typeface="Times New Roman"/>
                      </a:endParaRPr>
                    </a:p>
                  </a:txBody>
                  <a:tcPr marL="68580" marR="68580" marT="0" marB="0"/>
                </a:tc>
                <a:tc>
                  <a:txBody>
                    <a:bodyPr/>
                    <a:lstStyle/>
                    <a:p>
                      <a:pPr algn="ctr">
                        <a:spcAft>
                          <a:spcPts val="0"/>
                        </a:spcAft>
                      </a:pPr>
                      <a:r>
                        <a:rPr lang="ru-RU" sz="900">
                          <a:effectLst/>
                        </a:rPr>
                        <a:t>Ф.И.О.</a:t>
                      </a:r>
                      <a:endParaRPr lang="ru-RU" sz="1200">
                        <a:effectLst/>
                        <a:latin typeface="Times New Roman"/>
                        <a:ea typeface="Times New Roman"/>
                        <a:cs typeface="Times New Roman"/>
                      </a:endParaRPr>
                    </a:p>
                  </a:txBody>
                  <a:tcPr marL="68580" marR="68580" marT="0" marB="0"/>
                </a:tc>
                <a:tc>
                  <a:txBody>
                    <a:bodyPr/>
                    <a:lstStyle/>
                    <a:p>
                      <a:pPr algn="ctr">
                        <a:spcAft>
                          <a:spcPts val="0"/>
                        </a:spcAft>
                      </a:pPr>
                      <a:r>
                        <a:rPr lang="ru-RU" sz="900">
                          <a:effectLst/>
                        </a:rPr>
                        <a:t>Должность, </a:t>
                      </a:r>
                      <a:endParaRPr lang="ru-RU" sz="1200">
                        <a:effectLst/>
                      </a:endParaRPr>
                    </a:p>
                    <a:p>
                      <a:pPr algn="ctr">
                        <a:spcAft>
                          <a:spcPts val="0"/>
                        </a:spcAft>
                      </a:pPr>
                      <a:r>
                        <a:rPr lang="ru-RU" sz="900">
                          <a:effectLst/>
                        </a:rPr>
                        <a:t>учреждение образования</a:t>
                      </a:r>
                      <a:endParaRPr lang="ru-RU" sz="1200">
                        <a:effectLst/>
                        <a:latin typeface="Times New Roman"/>
                        <a:ea typeface="Times New Roman"/>
                        <a:cs typeface="Times New Roman"/>
                      </a:endParaRPr>
                    </a:p>
                  </a:txBody>
                  <a:tcPr marL="68580" marR="68580" marT="0" marB="0"/>
                </a:tc>
              </a:tr>
              <a:tr h="445861">
                <a:tc>
                  <a:txBody>
                    <a:bodyPr/>
                    <a:lstStyle/>
                    <a:p>
                      <a:pPr algn="ctr">
                        <a:spcAft>
                          <a:spcPts val="0"/>
                        </a:spcAft>
                      </a:pPr>
                      <a:r>
                        <a:rPr lang="ru-RU" sz="900">
                          <a:effectLst/>
                        </a:rPr>
                        <a:t>1</a:t>
                      </a:r>
                      <a:endParaRPr lang="ru-RU" sz="1200">
                        <a:effectLst/>
                        <a:latin typeface="Times New Roman"/>
                        <a:ea typeface="Times New Roman"/>
                        <a:cs typeface="Times New Roman"/>
                      </a:endParaRPr>
                    </a:p>
                  </a:txBody>
                  <a:tcPr marL="68580" marR="68580" marT="0" marB="0"/>
                </a:tc>
                <a:tc>
                  <a:txBody>
                    <a:bodyPr/>
                    <a:lstStyle/>
                    <a:p>
                      <a:pPr algn="ctr">
                        <a:spcAft>
                          <a:spcPts val="0"/>
                        </a:spcAft>
                      </a:pPr>
                      <a:r>
                        <a:rPr lang="ru-RU" sz="900">
                          <a:effectLst/>
                        </a:rPr>
                        <a:t>Александрова Анжела Васильевна</a:t>
                      </a:r>
                      <a:endParaRPr lang="ru-RU" sz="1200">
                        <a:effectLst/>
                        <a:latin typeface="Times New Roman"/>
                        <a:ea typeface="Times New Roman"/>
                        <a:cs typeface="Times New Roman"/>
                      </a:endParaRPr>
                    </a:p>
                  </a:txBody>
                  <a:tcPr marL="68580" marR="68580" marT="0" marB="0"/>
                </a:tc>
                <a:tc>
                  <a:txBody>
                    <a:bodyPr/>
                    <a:lstStyle/>
                    <a:p>
                      <a:pPr algn="ctr">
                        <a:spcAft>
                          <a:spcPts val="0"/>
                        </a:spcAft>
                      </a:pPr>
                      <a:r>
                        <a:rPr lang="ru-RU" sz="900">
                          <a:effectLst/>
                        </a:rPr>
                        <a:t>учитель географии </a:t>
                      </a:r>
                      <a:endParaRPr lang="ru-RU" sz="1200">
                        <a:effectLst/>
                      </a:endParaRPr>
                    </a:p>
                    <a:p>
                      <a:pPr algn="ctr">
                        <a:spcAft>
                          <a:spcPts val="0"/>
                        </a:spcAft>
                      </a:pPr>
                      <a:r>
                        <a:rPr lang="ru-RU" sz="900">
                          <a:effectLst/>
                        </a:rPr>
                        <a:t>ГУО «Средняя школа № 12 г.Мозыря</a:t>
                      </a:r>
                      <a:endParaRPr lang="ru-RU" sz="1200">
                        <a:effectLst/>
                        <a:latin typeface="Times New Roman"/>
                        <a:ea typeface="Times New Roman"/>
                        <a:cs typeface="Times New Roman"/>
                      </a:endParaRPr>
                    </a:p>
                  </a:txBody>
                  <a:tcPr marL="68580" marR="68580" marT="0" marB="0"/>
                </a:tc>
              </a:tr>
              <a:tr h="668792">
                <a:tc>
                  <a:txBody>
                    <a:bodyPr/>
                    <a:lstStyle/>
                    <a:p>
                      <a:pPr algn="ctr">
                        <a:spcAft>
                          <a:spcPts val="0"/>
                        </a:spcAft>
                      </a:pPr>
                      <a:r>
                        <a:rPr lang="ru-RU" sz="900">
                          <a:effectLst/>
                        </a:rPr>
                        <a:t>2</a:t>
                      </a:r>
                      <a:endParaRPr lang="ru-RU" sz="1200">
                        <a:effectLst/>
                        <a:latin typeface="Times New Roman"/>
                        <a:ea typeface="Times New Roman"/>
                        <a:cs typeface="Times New Roman"/>
                      </a:endParaRPr>
                    </a:p>
                  </a:txBody>
                  <a:tcPr marL="68580" marR="68580" marT="0" marB="0"/>
                </a:tc>
                <a:tc>
                  <a:txBody>
                    <a:bodyPr/>
                    <a:lstStyle/>
                    <a:p>
                      <a:pPr algn="ctr">
                        <a:spcAft>
                          <a:spcPts val="0"/>
                        </a:spcAft>
                      </a:pPr>
                      <a:r>
                        <a:rPr lang="ru-RU" sz="900">
                          <a:effectLst/>
                        </a:rPr>
                        <a:t>Борисова Ирина Дмитриевна</a:t>
                      </a:r>
                      <a:endParaRPr lang="ru-RU" sz="1200">
                        <a:effectLst/>
                        <a:latin typeface="Times New Roman"/>
                        <a:ea typeface="Times New Roman"/>
                        <a:cs typeface="Times New Roman"/>
                      </a:endParaRPr>
                    </a:p>
                  </a:txBody>
                  <a:tcPr marL="68580" marR="68580" marT="0" marB="0"/>
                </a:tc>
                <a:tc>
                  <a:txBody>
                    <a:bodyPr/>
                    <a:lstStyle/>
                    <a:p>
                      <a:pPr algn="ctr">
                        <a:spcAft>
                          <a:spcPts val="0"/>
                        </a:spcAft>
                      </a:pPr>
                      <a:r>
                        <a:rPr lang="ru-RU" sz="900">
                          <a:effectLst/>
                        </a:rPr>
                        <a:t>учитель географии </a:t>
                      </a:r>
                      <a:endParaRPr lang="ru-RU" sz="1200">
                        <a:effectLst/>
                      </a:endParaRPr>
                    </a:p>
                    <a:p>
                      <a:pPr algn="ctr">
                        <a:spcAft>
                          <a:spcPts val="0"/>
                        </a:spcAft>
                      </a:pPr>
                      <a:r>
                        <a:rPr lang="ru-RU" sz="900">
                          <a:effectLst/>
                        </a:rPr>
                        <a:t>ГУО «Средняя школа </a:t>
                      </a:r>
                      <a:endParaRPr lang="ru-RU" sz="1200">
                        <a:effectLst/>
                      </a:endParaRPr>
                    </a:p>
                    <a:p>
                      <a:pPr algn="ctr">
                        <a:spcAft>
                          <a:spcPts val="0"/>
                        </a:spcAft>
                      </a:pPr>
                      <a:r>
                        <a:rPr lang="ru-RU" sz="900">
                          <a:effectLst/>
                        </a:rPr>
                        <a:t>№ 11 г.Мозыря»</a:t>
                      </a:r>
                      <a:endParaRPr lang="ru-RU" sz="1200">
                        <a:effectLst/>
                        <a:latin typeface="Times New Roman"/>
                        <a:ea typeface="Times New Roman"/>
                        <a:cs typeface="Times New Roman"/>
                      </a:endParaRPr>
                    </a:p>
                  </a:txBody>
                  <a:tcPr marL="68580" marR="68580" marT="0" marB="0"/>
                </a:tc>
              </a:tr>
              <a:tr h="445861">
                <a:tc>
                  <a:txBody>
                    <a:bodyPr/>
                    <a:lstStyle/>
                    <a:p>
                      <a:pPr algn="ctr">
                        <a:spcAft>
                          <a:spcPts val="0"/>
                        </a:spcAft>
                      </a:pPr>
                      <a:r>
                        <a:rPr lang="ru-RU" sz="900">
                          <a:effectLst/>
                        </a:rPr>
                        <a:t>3</a:t>
                      </a:r>
                      <a:endParaRPr lang="ru-RU" sz="1200">
                        <a:effectLst/>
                        <a:latin typeface="Times New Roman"/>
                        <a:ea typeface="Times New Roman"/>
                        <a:cs typeface="Times New Roman"/>
                      </a:endParaRPr>
                    </a:p>
                  </a:txBody>
                  <a:tcPr marL="68580" marR="68580" marT="0" marB="0"/>
                </a:tc>
                <a:tc>
                  <a:txBody>
                    <a:bodyPr/>
                    <a:lstStyle/>
                    <a:p>
                      <a:pPr algn="ctr">
                        <a:spcAft>
                          <a:spcPts val="0"/>
                        </a:spcAft>
                      </a:pPr>
                      <a:r>
                        <a:rPr lang="ru-RU" sz="900">
                          <a:effectLst/>
                        </a:rPr>
                        <a:t>Колбанова Татьяна Васильевна</a:t>
                      </a:r>
                      <a:endParaRPr lang="ru-RU" sz="1200">
                        <a:effectLst/>
                        <a:latin typeface="Times New Roman"/>
                        <a:ea typeface="Times New Roman"/>
                        <a:cs typeface="Times New Roman"/>
                      </a:endParaRPr>
                    </a:p>
                  </a:txBody>
                  <a:tcPr marL="68580" marR="68580" marT="0" marB="0"/>
                </a:tc>
                <a:tc>
                  <a:txBody>
                    <a:bodyPr/>
                    <a:lstStyle/>
                    <a:p>
                      <a:pPr algn="ctr">
                        <a:spcAft>
                          <a:spcPts val="0"/>
                        </a:spcAft>
                      </a:pPr>
                      <a:r>
                        <a:rPr lang="ru-RU" sz="900">
                          <a:effectLst/>
                        </a:rPr>
                        <a:t>учитель географии </a:t>
                      </a:r>
                      <a:endParaRPr lang="ru-RU" sz="1200">
                        <a:effectLst/>
                      </a:endParaRPr>
                    </a:p>
                    <a:p>
                      <a:pPr algn="ctr">
                        <a:spcAft>
                          <a:spcPts val="0"/>
                        </a:spcAft>
                      </a:pPr>
                      <a:r>
                        <a:rPr lang="ru-RU" sz="900">
                          <a:effectLst/>
                        </a:rPr>
                        <a:t>ГУО «Гимназия имени Я.Купалы»</a:t>
                      </a:r>
                      <a:endParaRPr lang="ru-RU" sz="1200">
                        <a:effectLst/>
                        <a:latin typeface="Times New Roman"/>
                        <a:ea typeface="Times New Roman"/>
                        <a:cs typeface="Times New Roman"/>
                      </a:endParaRPr>
                    </a:p>
                  </a:txBody>
                  <a:tcPr marL="68580" marR="68580" marT="0" marB="0"/>
                </a:tc>
              </a:tr>
              <a:tr h="445861">
                <a:tc>
                  <a:txBody>
                    <a:bodyPr/>
                    <a:lstStyle/>
                    <a:p>
                      <a:pPr algn="ctr">
                        <a:spcAft>
                          <a:spcPts val="0"/>
                        </a:spcAft>
                      </a:pPr>
                      <a:r>
                        <a:rPr lang="ru-RU" sz="900">
                          <a:effectLst/>
                        </a:rPr>
                        <a:t>4</a:t>
                      </a:r>
                      <a:endParaRPr lang="ru-RU" sz="1200">
                        <a:effectLst/>
                        <a:latin typeface="Times New Roman"/>
                        <a:ea typeface="Times New Roman"/>
                        <a:cs typeface="Times New Roman"/>
                      </a:endParaRPr>
                    </a:p>
                  </a:txBody>
                  <a:tcPr marL="68580" marR="68580" marT="0" marB="0"/>
                </a:tc>
                <a:tc>
                  <a:txBody>
                    <a:bodyPr/>
                    <a:lstStyle/>
                    <a:p>
                      <a:pPr algn="ctr">
                        <a:spcAft>
                          <a:spcPts val="0"/>
                        </a:spcAft>
                      </a:pPr>
                      <a:r>
                        <a:rPr lang="ru-RU" sz="900">
                          <a:effectLst/>
                        </a:rPr>
                        <a:t>Колос Надежда Андреевна</a:t>
                      </a:r>
                      <a:endParaRPr lang="ru-RU" sz="1200">
                        <a:effectLst/>
                        <a:latin typeface="Times New Roman"/>
                        <a:ea typeface="Times New Roman"/>
                        <a:cs typeface="Times New Roman"/>
                      </a:endParaRPr>
                    </a:p>
                  </a:txBody>
                  <a:tcPr marL="68580" marR="68580" marT="0" marB="0"/>
                </a:tc>
                <a:tc>
                  <a:txBody>
                    <a:bodyPr/>
                    <a:lstStyle/>
                    <a:p>
                      <a:pPr indent="449580" algn="ctr">
                        <a:spcAft>
                          <a:spcPts val="0"/>
                        </a:spcAft>
                      </a:pPr>
                      <a:r>
                        <a:rPr lang="ru-RU" sz="900" dirty="0">
                          <a:effectLst/>
                        </a:rPr>
                        <a:t>учитель географии ГУО «Средняя школа №11 </a:t>
                      </a:r>
                      <a:r>
                        <a:rPr lang="ru-RU" sz="900" dirty="0" err="1">
                          <a:effectLst/>
                        </a:rPr>
                        <a:t>г.Мозыря</a:t>
                      </a:r>
                      <a:r>
                        <a:rPr lang="ru-RU" sz="900" dirty="0">
                          <a:effectLst/>
                        </a:rPr>
                        <a:t>»</a:t>
                      </a:r>
                      <a:endParaRPr lang="ru-RU"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045648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354162"/>
          </a:xfrm>
        </p:spPr>
        <p:txBody>
          <a:bodyPr>
            <a:normAutofit fontScale="90000"/>
          </a:bodyPr>
          <a:lstStyle/>
          <a:p>
            <a:pPr algn="ctr"/>
            <a:r>
              <a:rPr lang="ru-RU" sz="3200" dirty="0">
                <a:latin typeface="Arial" pitchFamily="34" charset="0"/>
                <a:cs typeface="Arial" pitchFamily="34" charset="0"/>
              </a:rPr>
              <a:t>Планирование работы районного ресурсного центра</a:t>
            </a:r>
            <a:br>
              <a:rPr lang="ru-RU" sz="3200" dirty="0">
                <a:latin typeface="Arial" pitchFamily="34" charset="0"/>
                <a:cs typeface="Arial" pitchFamily="34" charset="0"/>
              </a:rPr>
            </a:br>
            <a:r>
              <a:rPr lang="ru-RU" sz="3200" dirty="0">
                <a:latin typeface="Arial" pitchFamily="34" charset="0"/>
                <a:cs typeface="Arial" pitchFamily="34" charset="0"/>
              </a:rPr>
              <a:t>в 2021/2022 учебном </a:t>
            </a:r>
            <a:r>
              <a:rPr lang="ru-RU" sz="3200" dirty="0" smtClean="0">
                <a:latin typeface="Arial" pitchFamily="34" charset="0"/>
                <a:cs typeface="Arial" pitchFamily="34" charset="0"/>
              </a:rPr>
              <a:t>году</a:t>
            </a:r>
            <a:br>
              <a:rPr lang="ru-RU" sz="3200" dirty="0" smtClean="0">
                <a:latin typeface="Arial" pitchFamily="34" charset="0"/>
                <a:cs typeface="Arial" pitchFamily="34" charset="0"/>
              </a:rPr>
            </a:br>
            <a:endParaRPr lang="ru-RU" sz="3200" dirty="0">
              <a:latin typeface="Arial" pitchFamily="34" charset="0"/>
              <a:cs typeface="Arial" pitchFamily="34" charset="0"/>
            </a:endParaRPr>
          </a:p>
        </p:txBody>
      </p:sp>
      <p:sp>
        <p:nvSpPr>
          <p:cNvPr id="3" name="Объект 2"/>
          <p:cNvSpPr>
            <a:spLocks noGrp="1"/>
          </p:cNvSpPr>
          <p:nvPr>
            <p:ph idx="1"/>
          </p:nvPr>
        </p:nvSpPr>
        <p:spPr>
          <a:xfrm>
            <a:off x="1435608" y="1772816"/>
            <a:ext cx="7498080" cy="4475584"/>
          </a:xfrm>
        </p:spPr>
        <p:txBody>
          <a:bodyPr>
            <a:normAutofit/>
          </a:bodyPr>
          <a:lstStyle/>
          <a:p>
            <a:pPr marL="82296" indent="0" algn="ctr">
              <a:buNone/>
            </a:pPr>
            <a:r>
              <a:rPr lang="ru-RU" i="1" dirty="0" smtClean="0">
                <a:solidFill>
                  <a:schemeClr val="accent3">
                    <a:lumMod val="50000"/>
                  </a:schemeClr>
                </a:solidFill>
              </a:rPr>
              <a:t>В2021/2022 </a:t>
            </a:r>
            <a:r>
              <a:rPr lang="ru-RU" i="1" dirty="0">
                <a:solidFill>
                  <a:schemeClr val="accent3">
                    <a:lumMod val="50000"/>
                  </a:schemeClr>
                </a:solidFill>
              </a:rPr>
              <a:t>учебном году предлагается единая тема «Совершенствование профессиональной компетентности учителей географии по использованию технологии визуализации учебной информации в современном образовательном процессе</a:t>
            </a:r>
            <a:r>
              <a:rPr lang="ru-RU" i="1" dirty="0" smtClean="0">
                <a:solidFill>
                  <a:schemeClr val="accent3">
                    <a:lumMod val="50000"/>
                  </a:schemeClr>
                </a:solidFill>
              </a:rPr>
              <a:t>»</a:t>
            </a:r>
          </a:p>
          <a:p>
            <a:pPr marL="82296" indent="0" algn="ctr">
              <a:buNone/>
            </a:pPr>
            <a:endParaRPr lang="ru-RU" i="1" dirty="0">
              <a:solidFill>
                <a:schemeClr val="accent3">
                  <a:lumMod val="50000"/>
                </a:schemeClr>
              </a:solidFill>
            </a:endParaRPr>
          </a:p>
        </p:txBody>
      </p:sp>
    </p:spTree>
    <p:extLst>
      <p:ext uri="{BB962C8B-B14F-4D97-AF65-F5344CB8AC3E}">
        <p14:creationId xmlns:p14="http://schemas.microsoft.com/office/powerpoint/2010/main" val="248394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74638"/>
            <a:ext cx="7674056" cy="1426170"/>
          </a:xfrm>
        </p:spPr>
        <p:txBody>
          <a:bodyPr>
            <a:normAutofit/>
          </a:bodyPr>
          <a:lstStyle/>
          <a:p>
            <a:r>
              <a:rPr lang="ru-RU" sz="2000" dirty="0">
                <a:latin typeface="Arial" pitchFamily="34" charset="0"/>
                <a:cs typeface="Arial" pitchFamily="34" charset="0"/>
              </a:rPr>
              <a:t> </a:t>
            </a:r>
            <a:r>
              <a:rPr lang="ru-RU" sz="2000" dirty="0" smtClean="0">
                <a:latin typeface="Arial" pitchFamily="34" charset="0"/>
                <a:cs typeface="Arial" pitchFamily="34" charset="0"/>
              </a:rPr>
              <a:t>В 2021/2022 учебном году запланированы 4 заседания районного ресурсного центра (август, ноябрь, январь, апрель).</a:t>
            </a:r>
            <a:br>
              <a:rPr lang="ru-RU" sz="2000" dirty="0" smtClean="0">
                <a:latin typeface="Arial" pitchFamily="34" charset="0"/>
                <a:cs typeface="Arial" pitchFamily="34" charset="0"/>
              </a:rPr>
            </a:br>
            <a:endParaRPr lang="ru-RU" sz="2000" dirty="0">
              <a:latin typeface="Arial" pitchFamily="34" charset="0"/>
              <a:cs typeface="Arial" pitchFamily="34" charset="0"/>
            </a:endParaRPr>
          </a:p>
        </p:txBody>
      </p:sp>
      <p:sp>
        <p:nvSpPr>
          <p:cNvPr id="3" name="Объект 2"/>
          <p:cNvSpPr>
            <a:spLocks noGrp="1"/>
          </p:cNvSpPr>
          <p:nvPr>
            <p:ph idx="1"/>
          </p:nvPr>
        </p:nvSpPr>
        <p:spPr>
          <a:xfrm>
            <a:off x="1435608" y="1628800"/>
            <a:ext cx="7498080" cy="4619600"/>
          </a:xfrm>
        </p:spPr>
        <p:txBody>
          <a:bodyPr>
            <a:normAutofit/>
          </a:bodyPr>
          <a:lstStyle/>
          <a:p>
            <a:r>
              <a:rPr lang="ru-RU" sz="2000" dirty="0" smtClean="0">
                <a:latin typeface="Arial" pitchFamily="34" charset="0"/>
                <a:cs typeface="Arial" pitchFamily="34" charset="0"/>
              </a:rPr>
              <a:t>Повышение эффективности учебно-познавательной деятельности обучающихся посредством визуализации учебной информации по географии</a:t>
            </a:r>
          </a:p>
          <a:p>
            <a:endParaRPr lang="ru-RU" sz="2000" dirty="0">
              <a:latin typeface="Arial" pitchFamily="34" charset="0"/>
              <a:cs typeface="Arial" pitchFamily="34" charset="0"/>
            </a:endParaRPr>
          </a:p>
          <a:p>
            <a:r>
              <a:rPr lang="ru-RU" sz="2000" dirty="0">
                <a:latin typeface="Arial" pitchFamily="34" charset="0"/>
                <a:cs typeface="Arial" pitchFamily="34" charset="0"/>
              </a:rPr>
              <a:t>Современный  урок географии с использованием техник визуализации как одного из средств реализации воспитательного потенциала </a:t>
            </a:r>
            <a:r>
              <a:rPr lang="ru-RU" sz="2000" dirty="0" smtClean="0">
                <a:latin typeface="Arial" pitchFamily="34" charset="0"/>
                <a:cs typeface="Arial" pitchFamily="34" charset="0"/>
              </a:rPr>
              <a:t>урока</a:t>
            </a:r>
          </a:p>
          <a:p>
            <a:endParaRPr lang="ru-RU" sz="2000" dirty="0">
              <a:latin typeface="Arial" pitchFamily="34" charset="0"/>
              <a:cs typeface="Arial" pitchFamily="34" charset="0"/>
            </a:endParaRPr>
          </a:p>
          <a:p>
            <a:r>
              <a:rPr lang="ru-RU" sz="2000" dirty="0">
                <a:latin typeface="Arial" pitchFamily="34" charset="0"/>
                <a:cs typeface="Arial" pitchFamily="34" charset="0"/>
              </a:rPr>
              <a:t>Географическая карта как визуальная модель </a:t>
            </a:r>
            <a:r>
              <a:rPr lang="ru-RU" sz="2000" dirty="0" smtClean="0">
                <a:latin typeface="Arial" pitchFamily="34" charset="0"/>
                <a:cs typeface="Arial" pitchFamily="34" charset="0"/>
              </a:rPr>
              <a:t>территории на </a:t>
            </a:r>
            <a:r>
              <a:rPr lang="ru-RU" sz="2000" dirty="0">
                <a:latin typeface="Arial" pitchFamily="34" charset="0"/>
                <a:cs typeface="Arial" pitchFamily="34" charset="0"/>
              </a:rPr>
              <a:t>уроках географии</a:t>
            </a:r>
          </a:p>
        </p:txBody>
      </p:sp>
    </p:spTree>
    <p:extLst>
      <p:ext uri="{BB962C8B-B14F-4D97-AF65-F5344CB8AC3E}">
        <p14:creationId xmlns:p14="http://schemas.microsoft.com/office/powerpoint/2010/main" val="269183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7498080" cy="1152128"/>
          </a:xfrm>
        </p:spPr>
        <p:txBody>
          <a:bodyPr>
            <a:normAutofit/>
          </a:bodyPr>
          <a:lstStyle/>
          <a:p>
            <a:pPr algn="ctr"/>
            <a:r>
              <a:rPr lang="ru-RU" sz="2800" dirty="0" smtClean="0">
                <a:latin typeface="Arial" pitchFamily="34" charset="0"/>
                <a:cs typeface="Arial" pitchFamily="34" charset="0"/>
              </a:rPr>
              <a:t>Кадровое обеспечение, квалификационный </a:t>
            </a:r>
            <a:r>
              <a:rPr lang="ru-RU" sz="2800" dirty="0">
                <a:latin typeface="Arial" pitchFamily="34" charset="0"/>
                <a:cs typeface="Arial" pitchFamily="34" charset="0"/>
              </a:rPr>
              <a:t>уровень педагогических кадров</a:t>
            </a:r>
          </a:p>
        </p:txBody>
      </p:sp>
      <p:sp>
        <p:nvSpPr>
          <p:cNvPr id="3" name="Объект 2"/>
          <p:cNvSpPr>
            <a:spLocks noGrp="1"/>
          </p:cNvSpPr>
          <p:nvPr>
            <p:ph idx="1"/>
          </p:nvPr>
        </p:nvSpPr>
        <p:spPr>
          <a:xfrm>
            <a:off x="971600" y="1412776"/>
            <a:ext cx="7962088" cy="5256584"/>
          </a:xfrm>
        </p:spPr>
        <p:txBody>
          <a:bodyPr>
            <a:normAutofit/>
          </a:bodyPr>
          <a:lstStyle/>
          <a:p>
            <a:pPr marL="82296" indent="0">
              <a:buNone/>
            </a:pPr>
            <a:r>
              <a:rPr lang="ru-RU" sz="1600" dirty="0">
                <a:solidFill>
                  <a:schemeClr val="accent3">
                    <a:lumMod val="50000"/>
                  </a:schemeClr>
                </a:solidFill>
                <a:latin typeface="Arial" pitchFamily="34" charset="0"/>
                <a:cs typeface="Arial" pitchFamily="34" charset="0"/>
              </a:rPr>
              <a:t>В </a:t>
            </a:r>
            <a:r>
              <a:rPr lang="ru-RU" sz="1600" dirty="0" smtClean="0">
                <a:solidFill>
                  <a:schemeClr val="accent3">
                    <a:lumMod val="50000"/>
                  </a:schemeClr>
                </a:solidFill>
                <a:latin typeface="Arial" pitchFamily="34" charset="0"/>
                <a:cs typeface="Arial" pitchFamily="34" charset="0"/>
              </a:rPr>
              <a:t>2020/2021  </a:t>
            </a:r>
            <a:r>
              <a:rPr lang="ru-RU" sz="1600" dirty="0">
                <a:solidFill>
                  <a:schemeClr val="accent3">
                    <a:lumMod val="50000"/>
                  </a:schemeClr>
                </a:solidFill>
                <a:latin typeface="Arial" pitchFamily="34" charset="0"/>
                <a:cs typeface="Arial" pitchFamily="34" charset="0"/>
              </a:rPr>
              <a:t>учебном году </a:t>
            </a:r>
            <a:r>
              <a:rPr lang="ru-RU" sz="1600" dirty="0" smtClean="0">
                <a:solidFill>
                  <a:schemeClr val="accent3">
                    <a:lumMod val="50000"/>
                  </a:schemeClr>
                </a:solidFill>
                <a:latin typeface="Arial" pitchFamily="34" charset="0"/>
                <a:cs typeface="Arial" pitchFamily="34" charset="0"/>
              </a:rPr>
              <a:t> </a:t>
            </a:r>
            <a:r>
              <a:rPr lang="ru-RU" sz="1600" dirty="0">
                <a:solidFill>
                  <a:schemeClr val="accent3">
                    <a:lumMod val="50000"/>
                  </a:schemeClr>
                </a:solidFill>
                <a:latin typeface="Arial" pitchFamily="34" charset="0"/>
                <a:cs typeface="Arial" pitchFamily="34" charset="0"/>
              </a:rPr>
              <a:t>- 25  </a:t>
            </a:r>
            <a:r>
              <a:rPr lang="ru-RU" sz="1600" dirty="0" smtClean="0">
                <a:solidFill>
                  <a:schemeClr val="accent3">
                    <a:lumMod val="50000"/>
                  </a:schemeClr>
                </a:solidFill>
                <a:latin typeface="Arial" pitchFamily="34" charset="0"/>
                <a:cs typeface="Arial" pitchFamily="34" charset="0"/>
              </a:rPr>
              <a:t>учителей географии. </a:t>
            </a:r>
          </a:p>
          <a:p>
            <a:pPr marL="82296" indent="0">
              <a:buNone/>
            </a:pPr>
            <a:r>
              <a:rPr lang="ru-RU" sz="1600" dirty="0" smtClean="0">
                <a:solidFill>
                  <a:schemeClr val="accent3">
                    <a:lumMod val="50000"/>
                  </a:schemeClr>
                </a:solidFill>
                <a:latin typeface="Arial" pitchFamily="34" charset="0"/>
                <a:ea typeface="Calibri" pitchFamily="34" charset="0"/>
                <a:cs typeface="Arial" pitchFamily="34" charset="0"/>
              </a:rPr>
              <a:t>Так </a:t>
            </a:r>
            <a:r>
              <a:rPr lang="ru-RU" sz="1600" dirty="0">
                <a:solidFill>
                  <a:schemeClr val="accent3">
                    <a:lumMod val="50000"/>
                  </a:schemeClr>
                </a:solidFill>
                <a:latin typeface="Arial" pitchFamily="34" charset="0"/>
                <a:ea typeface="Calibri" pitchFamily="34" charset="0"/>
                <a:cs typeface="Arial" pitchFamily="34" charset="0"/>
              </a:rPr>
              <a:t>в 2020/2021 учебном году учителя географии приняли участие в </a:t>
            </a:r>
            <a:r>
              <a:rPr lang="ru-RU" sz="1600" dirty="0" smtClean="0">
                <a:solidFill>
                  <a:schemeClr val="accent3">
                    <a:lumMod val="50000"/>
                  </a:schemeClr>
                </a:solidFill>
                <a:latin typeface="Arial" pitchFamily="34" charset="0"/>
                <a:ea typeface="Calibri" pitchFamily="34" charset="0"/>
                <a:cs typeface="Arial" pitchFamily="34" charset="0"/>
              </a:rPr>
              <a:t>кур</a:t>
            </a:r>
            <a:r>
              <a:rPr lang="ru-RU" sz="1600" dirty="0">
                <a:solidFill>
                  <a:schemeClr val="accent3">
                    <a:lumMod val="50000"/>
                  </a:schemeClr>
                </a:solidFill>
                <a:latin typeface="Arial" pitchFamily="34" charset="0"/>
                <a:ea typeface="Calibri" pitchFamily="34" charset="0"/>
                <a:cs typeface="Arial" pitchFamily="34" charset="0"/>
              </a:rPr>
              <a:t>сах повышения квалификации, семинарах на платной основе. </a:t>
            </a:r>
            <a:r>
              <a:rPr lang="ru-RU" sz="1600" dirty="0" smtClean="0">
                <a:solidFill>
                  <a:schemeClr val="accent3">
                    <a:lumMod val="50000"/>
                  </a:schemeClr>
                </a:solidFill>
                <a:latin typeface="Arial" pitchFamily="34" charset="0"/>
                <a:ea typeface="Calibri" pitchFamily="34" charset="0"/>
                <a:cs typeface="Arial" pitchFamily="34" charset="0"/>
              </a:rPr>
              <a:t>На </a:t>
            </a:r>
            <a:r>
              <a:rPr lang="ru-RU" sz="1600" dirty="0">
                <a:solidFill>
                  <a:schemeClr val="accent3">
                    <a:lumMod val="50000"/>
                  </a:schemeClr>
                </a:solidFill>
                <a:latin typeface="Arial" pitchFamily="34" charset="0"/>
                <a:ea typeface="Calibri" pitchFamily="34" charset="0"/>
                <a:cs typeface="Arial" pitchFamily="34" charset="0"/>
              </a:rPr>
              <a:t>2021/2022 </a:t>
            </a:r>
            <a:r>
              <a:rPr lang="ru-RU" sz="1600" dirty="0" err="1">
                <a:solidFill>
                  <a:schemeClr val="accent3">
                    <a:lumMod val="50000"/>
                  </a:schemeClr>
                </a:solidFill>
                <a:latin typeface="Arial" pitchFamily="34" charset="0"/>
                <a:ea typeface="Calibri" pitchFamily="34" charset="0"/>
                <a:cs typeface="Arial" pitchFamily="34" charset="0"/>
              </a:rPr>
              <a:t>уч.год</a:t>
            </a:r>
            <a:r>
              <a:rPr lang="ru-RU" sz="1600" dirty="0">
                <a:solidFill>
                  <a:schemeClr val="accent3">
                    <a:lumMod val="50000"/>
                  </a:schemeClr>
                </a:solidFill>
                <a:latin typeface="Arial" pitchFamily="34" charset="0"/>
                <a:ea typeface="Calibri" pitchFamily="34" charset="0"/>
                <a:cs typeface="Arial" pitchFamily="34" charset="0"/>
              </a:rPr>
              <a:t> запланированы курсы еще для 11 учителей</a:t>
            </a:r>
            <a:r>
              <a:rPr lang="ru-RU" sz="1600" dirty="0" smtClean="0">
                <a:solidFill>
                  <a:schemeClr val="accent3">
                    <a:lumMod val="50000"/>
                  </a:schemeClr>
                </a:solidFill>
                <a:latin typeface="Arial" pitchFamily="34" charset="0"/>
                <a:ea typeface="Calibri" pitchFamily="34" charset="0"/>
                <a:cs typeface="Arial" pitchFamily="34" charset="0"/>
              </a:rPr>
              <a:t>.</a:t>
            </a:r>
          </a:p>
          <a:p>
            <a:pPr marL="82296" lvl="0" indent="0">
              <a:buNone/>
            </a:pPr>
            <a:endParaRPr lang="ru-RU" sz="1400" dirty="0">
              <a:solidFill>
                <a:srgbClr val="000000"/>
              </a:solidFill>
              <a:latin typeface="Arial" pitchFamily="34" charset="0"/>
              <a:cs typeface="Arial" pitchFamily="34" charset="0"/>
            </a:endParaRPr>
          </a:p>
          <a:p>
            <a:pPr marL="82296" lvl="0" indent="0">
              <a:buNone/>
            </a:pPr>
            <a:endParaRPr lang="ru-RU" sz="1400" dirty="0" smtClean="0">
              <a:solidFill>
                <a:srgbClr val="000000"/>
              </a:solidFill>
              <a:latin typeface="Arial" pitchFamily="34" charset="0"/>
              <a:cs typeface="Arial" pitchFamily="34" charset="0"/>
            </a:endParaRPr>
          </a:p>
          <a:p>
            <a:pPr marL="82296" lvl="0" indent="0">
              <a:buNone/>
            </a:pPr>
            <a:endParaRPr lang="ru-RU" sz="1400" dirty="0">
              <a:solidFill>
                <a:srgbClr val="000000"/>
              </a:solidFill>
              <a:latin typeface="Arial" pitchFamily="34" charset="0"/>
              <a:cs typeface="Arial" pitchFamily="34" charset="0"/>
            </a:endParaRPr>
          </a:p>
          <a:p>
            <a:pPr marL="82296" lvl="0" indent="0">
              <a:buNone/>
            </a:pPr>
            <a:endParaRPr lang="ru-RU" sz="1400" dirty="0" smtClean="0">
              <a:solidFill>
                <a:srgbClr val="000000"/>
              </a:solidFill>
              <a:latin typeface="Arial" pitchFamily="34" charset="0"/>
              <a:cs typeface="Arial" pitchFamily="34" charset="0"/>
            </a:endParaRPr>
          </a:p>
          <a:p>
            <a:pPr marL="82296" lvl="0" indent="0">
              <a:buNone/>
            </a:pPr>
            <a:endParaRPr lang="ru-RU" sz="1400" dirty="0">
              <a:latin typeface="Arial" pitchFamily="34" charset="0"/>
              <a:cs typeface="Arial" pitchFamily="34" charset="0"/>
            </a:endParaRPr>
          </a:p>
          <a:p>
            <a:pPr marL="82296" indent="0">
              <a:buNone/>
            </a:pPr>
            <a:endParaRPr lang="ru-RU" sz="1400" dirty="0" smtClean="0">
              <a:latin typeface="Arial" pitchFamily="34" charset="0"/>
              <a:cs typeface="Arial" pitchFamily="34" charset="0"/>
            </a:endParaRPr>
          </a:p>
          <a:p>
            <a:pPr marL="82296" indent="0">
              <a:buNone/>
            </a:pPr>
            <a:endParaRPr lang="ru-RU" sz="1600" dirty="0" smtClean="0">
              <a:latin typeface="Arial" pitchFamily="34" charset="0"/>
              <a:cs typeface="Arial" pitchFamily="34" charset="0"/>
            </a:endParaRPr>
          </a:p>
          <a:p>
            <a:pPr marL="82296" indent="0">
              <a:buNone/>
            </a:pPr>
            <a:r>
              <a:rPr lang="ru-RU" sz="1600" dirty="0" smtClean="0">
                <a:solidFill>
                  <a:schemeClr val="accent3">
                    <a:lumMod val="50000"/>
                  </a:schemeClr>
                </a:solidFill>
                <a:latin typeface="Arial" pitchFamily="34" charset="0"/>
                <a:cs typeface="Arial" pitchFamily="34" charset="0"/>
              </a:rPr>
              <a:t>Высшую </a:t>
            </a:r>
            <a:r>
              <a:rPr lang="ru-RU" sz="1600" dirty="0">
                <a:solidFill>
                  <a:schemeClr val="accent3">
                    <a:lumMod val="50000"/>
                  </a:schemeClr>
                </a:solidFill>
                <a:latin typeface="Arial" pitchFamily="34" charset="0"/>
                <a:cs typeface="Arial" pitchFamily="34" charset="0"/>
              </a:rPr>
              <a:t>квалификационную категорию имеют 15 учителей (60%); I квалификационную категорию – 7 (28%), </a:t>
            </a:r>
            <a:r>
              <a:rPr lang="ru-RU" sz="1600" dirty="0" smtClean="0">
                <a:solidFill>
                  <a:schemeClr val="accent3">
                    <a:lumMod val="50000"/>
                  </a:schemeClr>
                </a:solidFill>
                <a:latin typeface="Arial" pitchFamily="34" charset="0"/>
                <a:cs typeface="Arial" pitchFamily="34" charset="0"/>
              </a:rPr>
              <a:t>без категории </a:t>
            </a:r>
            <a:r>
              <a:rPr lang="ru-RU" sz="1600" dirty="0">
                <a:solidFill>
                  <a:schemeClr val="accent3">
                    <a:lumMod val="50000"/>
                  </a:schemeClr>
                </a:solidFill>
                <a:latin typeface="Arial" pitchFamily="34" charset="0"/>
                <a:cs typeface="Arial" pitchFamily="34" charset="0"/>
              </a:rPr>
              <a:t>– 3 (12%).</a:t>
            </a:r>
          </a:p>
          <a:p>
            <a:pPr marL="82296" indent="0">
              <a:buNone/>
            </a:pPr>
            <a:endParaRPr lang="ru-RU" sz="1600" dirty="0" smtClean="0">
              <a:solidFill>
                <a:schemeClr val="accent3">
                  <a:lumMod val="50000"/>
                </a:schemeClr>
              </a:solidFill>
              <a:latin typeface="Arial" pitchFamily="34" charset="0"/>
              <a:cs typeface="Arial" pitchFamily="34" charset="0"/>
            </a:endParaRPr>
          </a:p>
          <a:p>
            <a:pPr marL="82296" indent="0">
              <a:buNone/>
            </a:pPr>
            <a:r>
              <a:rPr lang="ru-RU" sz="1600" dirty="0" smtClean="0">
                <a:solidFill>
                  <a:schemeClr val="accent3">
                    <a:lumMod val="50000"/>
                  </a:schemeClr>
                </a:solidFill>
                <a:latin typeface="Arial" pitchFamily="34" charset="0"/>
                <a:cs typeface="Arial" pitchFamily="34" charset="0"/>
              </a:rPr>
              <a:t>В </a:t>
            </a:r>
            <a:r>
              <a:rPr lang="ru-RU" sz="1600" dirty="0">
                <a:solidFill>
                  <a:schemeClr val="accent3">
                    <a:lumMod val="50000"/>
                  </a:schemeClr>
                </a:solidFill>
                <a:latin typeface="Arial" pitchFamily="34" charset="0"/>
                <a:cs typeface="Arial" pitchFamily="34" charset="0"/>
              </a:rPr>
              <a:t>2020/2021 учебном году ни один педагог не сдавал квалификационный экзамен на высшую категорию, или категорию «учитель-методист</a:t>
            </a:r>
            <a:r>
              <a:rPr lang="ru-RU" sz="1600" dirty="0" smtClean="0">
                <a:solidFill>
                  <a:schemeClr val="accent3">
                    <a:lumMod val="50000"/>
                  </a:schemeClr>
                </a:solidFill>
                <a:latin typeface="Arial" pitchFamily="34" charset="0"/>
                <a:cs typeface="Arial" pitchFamily="34" charset="0"/>
              </a:rPr>
              <a:t>»</a:t>
            </a:r>
            <a:endParaRPr lang="ru-RU" sz="1600" dirty="0">
              <a:solidFill>
                <a:schemeClr val="accent3">
                  <a:lumMod val="50000"/>
                </a:schemeClr>
              </a:solidFill>
              <a:latin typeface="Arial" pitchFamily="34" charset="0"/>
              <a:cs typeface="Arial" pitchFamily="34" charset="0"/>
            </a:endParaRPr>
          </a:p>
          <a:p>
            <a:endParaRPr lang="ru-RU" sz="1400" dirty="0">
              <a:solidFill>
                <a:schemeClr val="accent3">
                  <a:lumMod val="50000"/>
                </a:schemeClr>
              </a:solidFill>
              <a:latin typeface="Arial" pitchFamily="34" charset="0"/>
              <a:cs typeface="Arial"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186045756"/>
              </p:ext>
            </p:extLst>
          </p:nvPr>
        </p:nvGraphicFramePr>
        <p:xfrm>
          <a:off x="1475656" y="2924944"/>
          <a:ext cx="6696744" cy="1563828"/>
        </p:xfrm>
        <a:graphic>
          <a:graphicData uri="http://schemas.openxmlformats.org/drawingml/2006/table">
            <a:tbl>
              <a:tblPr firstRow="1" firstCol="1" bandRow="1">
                <a:tableStyleId>{5C22544A-7EE6-4342-B048-85BDC9FD1C3A}</a:tableStyleId>
              </a:tblPr>
              <a:tblGrid>
                <a:gridCol w="1321708"/>
                <a:gridCol w="2355536"/>
                <a:gridCol w="3019500"/>
              </a:tblGrid>
              <a:tr h="432048">
                <a:tc>
                  <a:txBody>
                    <a:bodyPr/>
                    <a:lstStyle/>
                    <a:p>
                      <a:pPr algn="just">
                        <a:lnSpc>
                          <a:spcPct val="115000"/>
                        </a:lnSpc>
                        <a:spcAft>
                          <a:spcPts val="0"/>
                        </a:spcAft>
                      </a:pPr>
                      <a:r>
                        <a:rPr lang="ru-RU" sz="1050" dirty="0">
                          <a:effectLst/>
                          <a:latin typeface="Arial" pitchFamily="34" charset="0"/>
                          <a:cs typeface="Arial" pitchFamily="34" charset="0"/>
                        </a:rPr>
                        <a:t> </a:t>
                      </a:r>
                      <a:endParaRPr lang="ru-RU" sz="1050" dirty="0">
                        <a:effectLst/>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ru-RU" sz="1050" dirty="0">
                          <a:effectLst/>
                          <a:latin typeface="Arial" pitchFamily="34" charset="0"/>
                          <a:cs typeface="Arial" pitchFamily="34" charset="0"/>
                        </a:rPr>
                        <a:t>ГУО «Гомельский областной институт развития образования»</a:t>
                      </a:r>
                      <a:endParaRPr lang="ru-RU" sz="1050" dirty="0">
                        <a:effectLst/>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ru-RU" sz="1050">
                          <a:effectLst/>
                          <a:latin typeface="Arial" pitchFamily="34" charset="0"/>
                          <a:cs typeface="Arial" pitchFamily="34" charset="0"/>
                        </a:rPr>
                        <a:t>ГУО «Академия</a:t>
                      </a:r>
                    </a:p>
                    <a:p>
                      <a:pPr algn="just">
                        <a:lnSpc>
                          <a:spcPct val="115000"/>
                        </a:lnSpc>
                        <a:spcAft>
                          <a:spcPts val="0"/>
                        </a:spcAft>
                      </a:pPr>
                      <a:r>
                        <a:rPr lang="ru-RU" sz="1050">
                          <a:effectLst/>
                          <a:latin typeface="Arial" pitchFamily="34" charset="0"/>
                          <a:cs typeface="Arial" pitchFamily="34" charset="0"/>
                        </a:rPr>
                        <a:t>последипломного образования»</a:t>
                      </a:r>
                      <a:endParaRPr lang="ru-RU" sz="1050">
                        <a:effectLst/>
                        <a:latin typeface="Arial" pitchFamily="34" charset="0"/>
                        <a:ea typeface="Calibri"/>
                        <a:cs typeface="Arial" pitchFamily="34" charset="0"/>
                      </a:endParaRPr>
                    </a:p>
                  </a:txBody>
                  <a:tcPr marL="68580" marR="68580" marT="0" marB="0"/>
                </a:tc>
              </a:tr>
              <a:tr h="553981">
                <a:tc>
                  <a:txBody>
                    <a:bodyPr/>
                    <a:lstStyle/>
                    <a:p>
                      <a:pPr algn="just">
                        <a:lnSpc>
                          <a:spcPct val="115000"/>
                        </a:lnSpc>
                        <a:spcAft>
                          <a:spcPts val="0"/>
                        </a:spcAft>
                      </a:pPr>
                      <a:r>
                        <a:rPr lang="ru-RU" sz="1050">
                          <a:effectLst/>
                          <a:latin typeface="Arial" pitchFamily="34" charset="0"/>
                          <a:cs typeface="Arial" pitchFamily="34" charset="0"/>
                        </a:rPr>
                        <a:t>Плановые курсы повышения квалификации</a:t>
                      </a:r>
                      <a:endParaRPr lang="ru-RU" sz="105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ru-RU" sz="1050" dirty="0">
                          <a:effectLst/>
                          <a:latin typeface="Arial" pitchFamily="34" charset="0"/>
                          <a:cs typeface="Arial" pitchFamily="34" charset="0"/>
                        </a:rPr>
                        <a:t>8</a:t>
                      </a:r>
                      <a:endParaRPr lang="ru-RU"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ru-RU" sz="1050" dirty="0">
                          <a:effectLst/>
                          <a:latin typeface="Arial" pitchFamily="34" charset="0"/>
                          <a:cs typeface="Arial" pitchFamily="34" charset="0"/>
                        </a:rPr>
                        <a:t>2</a:t>
                      </a:r>
                      <a:endParaRPr lang="ru-RU" sz="1050" dirty="0">
                        <a:effectLst/>
                        <a:latin typeface="Arial" pitchFamily="34" charset="0"/>
                        <a:ea typeface="Calibri"/>
                        <a:cs typeface="Arial" pitchFamily="34" charset="0"/>
                      </a:endParaRPr>
                    </a:p>
                  </a:txBody>
                  <a:tcPr marL="68580" marR="68580" marT="0" marB="0" anchor="ctr"/>
                </a:tc>
              </a:tr>
              <a:tr h="577799">
                <a:tc>
                  <a:txBody>
                    <a:bodyPr/>
                    <a:lstStyle/>
                    <a:p>
                      <a:pPr algn="just">
                        <a:lnSpc>
                          <a:spcPct val="115000"/>
                        </a:lnSpc>
                        <a:spcAft>
                          <a:spcPts val="0"/>
                        </a:spcAft>
                      </a:pPr>
                      <a:r>
                        <a:rPr lang="ru-RU" sz="1050">
                          <a:effectLst/>
                          <a:latin typeface="Arial" pitchFamily="34" charset="0"/>
                          <a:cs typeface="Arial" pitchFamily="34" charset="0"/>
                        </a:rPr>
                        <a:t>Семинары на платной основе</a:t>
                      </a:r>
                      <a:endParaRPr lang="ru-RU" sz="105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0"/>
                        </a:spcAft>
                      </a:pPr>
                      <a:r>
                        <a:rPr lang="ru-RU" sz="1050" dirty="0">
                          <a:effectLst/>
                          <a:latin typeface="Arial" pitchFamily="34" charset="0"/>
                          <a:cs typeface="Arial" pitchFamily="34" charset="0"/>
                        </a:rPr>
                        <a:t>26</a:t>
                      </a:r>
                    </a:p>
                    <a:p>
                      <a:pPr algn="ctr">
                        <a:lnSpc>
                          <a:spcPct val="115000"/>
                        </a:lnSpc>
                        <a:spcAft>
                          <a:spcPts val="0"/>
                        </a:spcAft>
                      </a:pPr>
                      <a:r>
                        <a:rPr lang="ru-RU" sz="1050" dirty="0">
                          <a:effectLst/>
                          <a:latin typeface="Arial" pitchFamily="34" charset="0"/>
                          <a:cs typeface="Arial" pitchFamily="34" charset="0"/>
                        </a:rPr>
                        <a:t> </a:t>
                      </a:r>
                      <a:endParaRPr lang="ru-RU" sz="1050" dirty="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ru-RU" sz="1050" dirty="0">
                          <a:effectLst/>
                          <a:latin typeface="Arial" pitchFamily="34" charset="0"/>
                          <a:cs typeface="Arial" pitchFamily="34" charset="0"/>
                        </a:rPr>
                        <a:t>-</a:t>
                      </a:r>
                      <a:endParaRPr lang="ru-RU" sz="1050" dirty="0">
                        <a:effectLst/>
                        <a:latin typeface="Arial" pitchFamily="34" charset="0"/>
                        <a:ea typeface="Calibri"/>
                        <a:cs typeface="Arial" pitchFamily="34" charset="0"/>
                      </a:endParaRPr>
                    </a:p>
                  </a:txBody>
                  <a:tcPr marL="68580" marR="68580" marT="0" marB="0" anchor="ctr"/>
                </a:tc>
              </a:tr>
            </a:tbl>
          </a:graphicData>
        </a:graphic>
      </p:graphicFrame>
    </p:spTree>
    <p:extLst>
      <p:ext uri="{BB962C8B-B14F-4D97-AF65-F5344CB8AC3E}">
        <p14:creationId xmlns:p14="http://schemas.microsoft.com/office/powerpoint/2010/main" val="2083618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936104"/>
          </a:xfrm>
        </p:spPr>
        <p:txBody>
          <a:bodyPr>
            <a:normAutofit fontScale="90000"/>
          </a:bodyPr>
          <a:lstStyle/>
          <a:p>
            <a:pPr algn="ctr"/>
            <a:r>
              <a:rPr lang="ru-RU" sz="2800" dirty="0">
                <a:latin typeface="Arial" pitchFamily="34" charset="0"/>
                <a:cs typeface="Arial" pitchFamily="34" charset="0"/>
              </a:rPr>
              <a:t>Степень выполнения плана РРЦ для учителей </a:t>
            </a:r>
            <a:r>
              <a:rPr lang="ru-RU" sz="2800" dirty="0" smtClean="0">
                <a:latin typeface="Arial" pitchFamily="34" charset="0"/>
                <a:cs typeface="Arial" pitchFamily="34" charset="0"/>
              </a:rPr>
              <a:t>географии</a:t>
            </a:r>
            <a:endParaRPr lang="ru-RU" sz="2800" dirty="0">
              <a:latin typeface="Arial" pitchFamily="34" charset="0"/>
              <a:cs typeface="Arial" pitchFamily="34" charset="0"/>
            </a:endParaRPr>
          </a:p>
        </p:txBody>
      </p:sp>
      <p:sp>
        <p:nvSpPr>
          <p:cNvPr id="3" name="Объект 2"/>
          <p:cNvSpPr>
            <a:spLocks noGrp="1"/>
          </p:cNvSpPr>
          <p:nvPr>
            <p:ph idx="1"/>
          </p:nvPr>
        </p:nvSpPr>
        <p:spPr>
          <a:xfrm>
            <a:off x="1115616" y="980728"/>
            <a:ext cx="7818072" cy="5616624"/>
          </a:xfrm>
        </p:spPr>
        <p:txBody>
          <a:bodyPr>
            <a:normAutofit/>
          </a:bodyPr>
          <a:lstStyle/>
          <a:p>
            <a:pPr marL="82296" indent="0" algn="just">
              <a:buNone/>
            </a:pPr>
            <a:r>
              <a:rPr lang="ru-RU" sz="1800" dirty="0" smtClean="0">
                <a:solidFill>
                  <a:schemeClr val="accent3">
                    <a:lumMod val="50000"/>
                  </a:schemeClr>
                </a:solidFill>
                <a:latin typeface="Arial" pitchFamily="34" charset="0"/>
                <a:cs typeface="Arial" pitchFamily="34" charset="0"/>
              </a:rPr>
              <a:t>Работа ресурсного </a:t>
            </a:r>
            <a:r>
              <a:rPr lang="ru-RU" sz="1800" dirty="0">
                <a:solidFill>
                  <a:schemeClr val="accent3">
                    <a:lumMod val="50000"/>
                  </a:schemeClr>
                </a:solidFill>
                <a:latin typeface="Arial" pitchFamily="34" charset="0"/>
                <a:cs typeface="Arial" pitchFamily="34" charset="0"/>
              </a:rPr>
              <a:t>центра для учителей географии </a:t>
            </a:r>
            <a:r>
              <a:rPr lang="ru-RU" sz="1800" dirty="0" smtClean="0">
                <a:solidFill>
                  <a:schemeClr val="accent3">
                    <a:lumMod val="50000"/>
                  </a:schemeClr>
                </a:solidFill>
                <a:latin typeface="Arial" pitchFamily="34" charset="0"/>
                <a:cs typeface="Arial" pitchFamily="34" charset="0"/>
              </a:rPr>
              <a:t>была </a:t>
            </a:r>
            <a:r>
              <a:rPr lang="ru-RU" sz="1800" dirty="0">
                <a:solidFill>
                  <a:schemeClr val="accent3">
                    <a:lumMod val="50000"/>
                  </a:schemeClr>
                </a:solidFill>
                <a:latin typeface="Arial" pitchFamily="34" charset="0"/>
                <a:cs typeface="Arial" pitchFamily="34" charset="0"/>
              </a:rPr>
              <a:t>спланирована и направлена на совершенствование профессионального уровня педагогов, организационно-методического сопровождения образовательного процесса, консультационную поддержку участников образовательного процесса по актуальным вопросам в сфере </a:t>
            </a:r>
            <a:r>
              <a:rPr lang="ru-RU" sz="1800" dirty="0" smtClean="0">
                <a:solidFill>
                  <a:schemeClr val="accent3">
                    <a:lumMod val="50000"/>
                  </a:schemeClr>
                </a:solidFill>
                <a:latin typeface="Arial" pitchFamily="34" charset="0"/>
                <a:cs typeface="Arial" pitchFamily="34" charset="0"/>
              </a:rPr>
              <a:t>деятельности, были спланированы и проведены </a:t>
            </a:r>
            <a:r>
              <a:rPr lang="ru-RU" sz="1800" dirty="0">
                <a:solidFill>
                  <a:schemeClr val="accent3">
                    <a:lumMod val="50000"/>
                  </a:schemeClr>
                </a:solidFill>
                <a:latin typeface="Arial" pitchFamily="34" charset="0"/>
                <a:cs typeface="Arial" pitchFamily="34" charset="0"/>
              </a:rPr>
              <a:t>4 </a:t>
            </a:r>
            <a:r>
              <a:rPr lang="ru-RU" sz="1800" dirty="0" smtClean="0">
                <a:solidFill>
                  <a:schemeClr val="accent3">
                    <a:lumMod val="50000"/>
                  </a:schemeClr>
                </a:solidFill>
                <a:latin typeface="Arial" pitchFamily="34" charset="0"/>
                <a:cs typeface="Arial" pitchFamily="34" charset="0"/>
              </a:rPr>
              <a:t>семинара-практикума:</a:t>
            </a:r>
          </a:p>
          <a:p>
            <a:pPr marL="82296" indent="0" algn="ctr">
              <a:buNone/>
            </a:pPr>
            <a:endParaRPr lang="ru-RU" sz="2000" dirty="0">
              <a:solidFill>
                <a:schemeClr val="accent3">
                  <a:lumMod val="50000"/>
                </a:schemeClr>
              </a:solidFill>
              <a:latin typeface="Arial" pitchFamily="34" charset="0"/>
              <a:cs typeface="Arial" pitchFamily="34" charset="0"/>
            </a:endParaRPr>
          </a:p>
        </p:txBody>
      </p:sp>
      <p:pic>
        <p:nvPicPr>
          <p:cNvPr id="2050" name="Picture 2" descr="E:\фото отдел\ррц география 29 марта\20210329_1227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068284"/>
            <a:ext cx="2592288" cy="345638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2708920"/>
            <a:ext cx="3096344" cy="2322258"/>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8388" y="4437111"/>
            <a:ext cx="3042084" cy="2281563"/>
          </a:xfrm>
          <a:prstGeom prst="rect">
            <a:avLst/>
          </a:prstGeom>
        </p:spPr>
      </p:pic>
    </p:spTree>
    <p:extLst>
      <p:ext uri="{BB962C8B-B14F-4D97-AF65-F5344CB8AC3E}">
        <p14:creationId xmlns:p14="http://schemas.microsoft.com/office/powerpoint/2010/main" val="2569730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6632"/>
            <a:ext cx="7818072" cy="1224136"/>
          </a:xfrm>
        </p:spPr>
        <p:txBody>
          <a:bodyPr>
            <a:normAutofit/>
          </a:bodyPr>
          <a:lstStyle/>
          <a:p>
            <a:pPr algn="ctr"/>
            <a:r>
              <a:rPr lang="ru-RU" sz="2000" dirty="0">
                <a:latin typeface="Arial" pitchFamily="34" charset="0"/>
                <a:cs typeface="Arial" pitchFamily="34" charset="0"/>
              </a:rPr>
              <a:t>Результативность участия учащихся в предметных олимпиадах, конференциях, конкурсах и других мероприятиях на районном, областном, республиканском и международном </a:t>
            </a:r>
            <a:r>
              <a:rPr lang="ru-RU" sz="2000" dirty="0" smtClean="0">
                <a:latin typeface="Arial" pitchFamily="34" charset="0"/>
                <a:cs typeface="Arial" pitchFamily="34" charset="0"/>
              </a:rPr>
              <a:t>уровнях</a:t>
            </a:r>
            <a:endParaRPr lang="ru-RU" sz="2000" dirty="0">
              <a:latin typeface="Arial" pitchFamily="34" charset="0"/>
              <a:cs typeface="Arial" pitchFamily="34" charset="0"/>
            </a:endParaRPr>
          </a:p>
        </p:txBody>
      </p:sp>
      <p:sp>
        <p:nvSpPr>
          <p:cNvPr id="3" name="Объект 2"/>
          <p:cNvSpPr>
            <a:spLocks noGrp="1"/>
          </p:cNvSpPr>
          <p:nvPr>
            <p:ph idx="1"/>
          </p:nvPr>
        </p:nvSpPr>
        <p:spPr>
          <a:xfrm>
            <a:off x="1187624" y="1268760"/>
            <a:ext cx="7746064" cy="5328592"/>
          </a:xfrm>
        </p:spPr>
        <p:txBody>
          <a:bodyPr>
            <a:normAutofit/>
          </a:bodyPr>
          <a:lstStyle/>
          <a:p>
            <a:pPr marL="82296" indent="0">
              <a:buNone/>
            </a:pPr>
            <a:r>
              <a:rPr lang="ru-RU" sz="1800" b="1" i="1" dirty="0" smtClean="0">
                <a:solidFill>
                  <a:schemeClr val="accent3">
                    <a:lumMod val="50000"/>
                  </a:schemeClr>
                </a:solidFill>
                <a:latin typeface="Arial" pitchFamily="34" charset="0"/>
                <a:cs typeface="Arial" pitchFamily="34" charset="0"/>
              </a:rPr>
              <a:t>Областной турнир </a:t>
            </a:r>
            <a:r>
              <a:rPr lang="ru-RU" sz="1800" b="1" i="1" dirty="0">
                <a:solidFill>
                  <a:schemeClr val="accent3">
                    <a:lumMod val="50000"/>
                  </a:schemeClr>
                </a:solidFill>
                <a:latin typeface="Arial" pitchFamily="34" charset="0"/>
                <a:cs typeface="Arial" pitchFamily="34" charset="0"/>
              </a:rPr>
              <a:t>юных географов</a:t>
            </a:r>
            <a:r>
              <a:rPr lang="ru-RU" sz="1800" dirty="0">
                <a:solidFill>
                  <a:schemeClr val="accent3">
                    <a:lumMod val="50000"/>
                  </a:schemeClr>
                </a:solidFill>
                <a:latin typeface="Arial" pitchFamily="34" charset="0"/>
                <a:cs typeface="Arial" pitchFamily="34" charset="0"/>
              </a:rPr>
              <a:t> были представлены 2 работы: </a:t>
            </a:r>
            <a:r>
              <a:rPr lang="ru-RU" sz="1800" dirty="0" err="1">
                <a:solidFill>
                  <a:schemeClr val="accent3">
                    <a:lumMod val="50000"/>
                  </a:schemeClr>
                </a:solidFill>
                <a:latin typeface="Arial" pitchFamily="34" charset="0"/>
                <a:cs typeface="Arial" pitchFamily="34" charset="0"/>
              </a:rPr>
              <a:t>Цахно</a:t>
            </a:r>
            <a:r>
              <a:rPr lang="ru-RU" sz="1800" dirty="0">
                <a:solidFill>
                  <a:schemeClr val="accent3">
                    <a:lumMod val="50000"/>
                  </a:schemeClr>
                </a:solidFill>
                <a:latin typeface="Arial" pitchFamily="34" charset="0"/>
                <a:cs typeface="Arial" pitchFamily="34" charset="0"/>
              </a:rPr>
              <a:t> Арина, </a:t>
            </a:r>
            <a:r>
              <a:rPr lang="ru-RU" sz="1800" dirty="0" err="1" smtClean="0">
                <a:solidFill>
                  <a:schemeClr val="accent3">
                    <a:lumMod val="50000"/>
                  </a:schemeClr>
                </a:solidFill>
                <a:latin typeface="Arial" pitchFamily="34" charset="0"/>
                <a:cs typeface="Arial" pitchFamily="34" charset="0"/>
              </a:rPr>
              <a:t>Ясюченя</a:t>
            </a:r>
            <a:r>
              <a:rPr lang="ru-RU" sz="1800" dirty="0" smtClean="0">
                <a:solidFill>
                  <a:schemeClr val="accent3">
                    <a:lumMod val="50000"/>
                  </a:schemeClr>
                </a:solidFill>
                <a:latin typeface="Arial" pitchFamily="34" charset="0"/>
                <a:cs typeface="Arial" pitchFamily="34" charset="0"/>
              </a:rPr>
              <a:t> </a:t>
            </a:r>
            <a:r>
              <a:rPr lang="ru-RU" sz="1800" dirty="0">
                <a:solidFill>
                  <a:schemeClr val="accent3">
                    <a:lumMod val="50000"/>
                  </a:schemeClr>
                </a:solidFill>
                <a:latin typeface="Arial" pitchFamily="34" charset="0"/>
                <a:cs typeface="Arial" pitchFamily="34" charset="0"/>
              </a:rPr>
              <a:t>Алина </a:t>
            </a:r>
            <a:r>
              <a:rPr lang="ru-RU" sz="1800" dirty="0" smtClean="0">
                <a:solidFill>
                  <a:schemeClr val="accent3">
                    <a:lumMod val="50000"/>
                  </a:schemeClr>
                </a:solidFill>
                <a:latin typeface="Arial" pitchFamily="34" charset="0"/>
                <a:cs typeface="Arial" pitchFamily="34" charset="0"/>
              </a:rPr>
              <a:t>(8 класс), ГУО </a:t>
            </a:r>
            <a:r>
              <a:rPr lang="ru-RU" sz="1800" dirty="0">
                <a:solidFill>
                  <a:schemeClr val="accent3">
                    <a:lumMod val="50000"/>
                  </a:schemeClr>
                </a:solidFill>
                <a:latin typeface="Arial" pitchFamily="34" charset="0"/>
                <a:cs typeface="Arial" pitchFamily="34" charset="0"/>
              </a:rPr>
              <a:t>«Средняя школа №9 </a:t>
            </a:r>
            <a:r>
              <a:rPr lang="ru-RU" sz="1800" dirty="0" err="1">
                <a:solidFill>
                  <a:schemeClr val="accent3">
                    <a:lumMod val="50000"/>
                  </a:schemeClr>
                </a:solidFill>
                <a:latin typeface="Arial" pitchFamily="34" charset="0"/>
                <a:cs typeface="Arial" pitchFamily="34" charset="0"/>
              </a:rPr>
              <a:t>г.Мозыря</a:t>
            </a:r>
            <a:r>
              <a:rPr lang="ru-RU" sz="1800" dirty="0">
                <a:solidFill>
                  <a:schemeClr val="accent3">
                    <a:lumMod val="50000"/>
                  </a:schemeClr>
                </a:solidFill>
                <a:latin typeface="Arial" pitchFamily="34" charset="0"/>
                <a:cs typeface="Arial" pitchFamily="34" charset="0"/>
              </a:rPr>
              <a:t>», учитель </a:t>
            </a:r>
            <a:r>
              <a:rPr lang="ru-RU" sz="1800" dirty="0" err="1">
                <a:solidFill>
                  <a:schemeClr val="accent3">
                    <a:lumMod val="50000"/>
                  </a:schemeClr>
                </a:solidFill>
                <a:latin typeface="Arial" pitchFamily="34" charset="0"/>
                <a:cs typeface="Arial" pitchFamily="34" charset="0"/>
              </a:rPr>
              <a:t>Кабанович</a:t>
            </a:r>
            <a:r>
              <a:rPr lang="ru-RU" sz="1800" dirty="0">
                <a:solidFill>
                  <a:schemeClr val="accent3">
                    <a:lumMod val="50000"/>
                  </a:schemeClr>
                </a:solidFill>
                <a:latin typeface="Arial" pitchFamily="34" charset="0"/>
                <a:cs typeface="Arial" pitchFamily="34" charset="0"/>
              </a:rPr>
              <a:t> Анна Владимировна. </a:t>
            </a:r>
            <a:r>
              <a:rPr lang="ru-RU" sz="1800" dirty="0" smtClean="0">
                <a:solidFill>
                  <a:schemeClr val="accent3">
                    <a:lumMod val="50000"/>
                  </a:schemeClr>
                </a:solidFill>
                <a:latin typeface="Arial" pitchFamily="34" charset="0"/>
                <a:cs typeface="Arial" pitchFamily="34" charset="0"/>
              </a:rPr>
              <a:t>Но </a:t>
            </a:r>
            <a:r>
              <a:rPr lang="ru-RU" sz="1800" dirty="0">
                <a:solidFill>
                  <a:schemeClr val="accent3">
                    <a:lumMod val="50000"/>
                  </a:schemeClr>
                </a:solidFill>
                <a:latin typeface="Arial" pitchFamily="34" charset="0"/>
                <a:cs typeface="Arial" pitchFamily="34" charset="0"/>
              </a:rPr>
              <a:t>к сожалению безрезультативно. </a:t>
            </a:r>
            <a:endParaRPr lang="ru-RU" sz="1800" dirty="0" smtClean="0">
              <a:solidFill>
                <a:schemeClr val="accent3">
                  <a:lumMod val="50000"/>
                </a:schemeClr>
              </a:solidFill>
              <a:latin typeface="Arial" pitchFamily="34" charset="0"/>
              <a:cs typeface="Arial" pitchFamily="34" charset="0"/>
            </a:endParaRPr>
          </a:p>
          <a:p>
            <a:pPr marL="82296" indent="0">
              <a:buNone/>
            </a:pPr>
            <a:endParaRPr lang="ru-RU" sz="1800" dirty="0">
              <a:solidFill>
                <a:schemeClr val="accent3">
                  <a:lumMod val="50000"/>
                </a:schemeClr>
              </a:solidFill>
              <a:latin typeface="Arial" pitchFamily="34" charset="0"/>
              <a:cs typeface="Arial" pitchFamily="34" charset="0"/>
            </a:endParaRPr>
          </a:p>
          <a:p>
            <a:pPr marL="82296" indent="0">
              <a:buNone/>
            </a:pPr>
            <a:endParaRPr lang="ru-RU" sz="1800" dirty="0" smtClean="0">
              <a:solidFill>
                <a:schemeClr val="accent3">
                  <a:lumMod val="50000"/>
                </a:schemeClr>
              </a:solidFill>
              <a:latin typeface="Arial" pitchFamily="34" charset="0"/>
              <a:cs typeface="Arial" pitchFamily="34" charset="0"/>
            </a:endParaRPr>
          </a:p>
          <a:p>
            <a:pPr marL="82296" indent="0">
              <a:buNone/>
            </a:pPr>
            <a:endParaRPr lang="ru-RU" sz="1800" dirty="0">
              <a:solidFill>
                <a:schemeClr val="accent3">
                  <a:lumMod val="50000"/>
                </a:schemeClr>
              </a:solidFill>
              <a:latin typeface="Arial" pitchFamily="34" charset="0"/>
              <a:cs typeface="Arial" pitchFamily="34" charset="0"/>
            </a:endParaRPr>
          </a:p>
          <a:p>
            <a:pPr marL="82296" indent="0">
              <a:buNone/>
            </a:pPr>
            <a:endParaRPr lang="ru-RU" sz="1800" dirty="0" smtClean="0">
              <a:solidFill>
                <a:schemeClr val="accent3">
                  <a:lumMod val="50000"/>
                </a:schemeClr>
              </a:solidFill>
              <a:latin typeface="Arial" pitchFamily="34" charset="0"/>
              <a:cs typeface="Arial" pitchFamily="34" charset="0"/>
            </a:endParaRPr>
          </a:p>
          <a:p>
            <a:pPr marL="82296" indent="0">
              <a:buNone/>
            </a:pPr>
            <a:endParaRPr lang="ru-RU" sz="1800" dirty="0">
              <a:solidFill>
                <a:schemeClr val="accent3">
                  <a:lumMod val="50000"/>
                </a:schemeClr>
              </a:solidFill>
              <a:latin typeface="Arial" pitchFamily="34" charset="0"/>
              <a:cs typeface="Arial" pitchFamily="34" charset="0"/>
            </a:endParaRPr>
          </a:p>
          <a:p>
            <a:pPr marL="82296" indent="0">
              <a:buNone/>
            </a:pPr>
            <a:endParaRPr lang="ru-RU" sz="1800" dirty="0" smtClean="0">
              <a:solidFill>
                <a:schemeClr val="accent3">
                  <a:lumMod val="50000"/>
                </a:schemeClr>
              </a:solidFill>
              <a:latin typeface="Arial" pitchFamily="34" charset="0"/>
              <a:cs typeface="Arial" pitchFamily="34" charset="0"/>
            </a:endParaRPr>
          </a:p>
          <a:p>
            <a:pPr marL="82296" indent="0">
              <a:buNone/>
            </a:pPr>
            <a:endParaRPr lang="ru-RU" sz="1800" dirty="0">
              <a:solidFill>
                <a:schemeClr val="accent3">
                  <a:lumMod val="50000"/>
                </a:schemeClr>
              </a:solidFill>
              <a:latin typeface="Arial" pitchFamily="34" charset="0"/>
              <a:cs typeface="Arial" pitchFamily="34" charset="0"/>
            </a:endParaRPr>
          </a:p>
          <a:p>
            <a:pPr marL="82296" indent="0">
              <a:buNone/>
            </a:pPr>
            <a:endParaRPr lang="ru-RU" sz="1800" dirty="0" smtClean="0">
              <a:solidFill>
                <a:schemeClr val="accent3">
                  <a:lumMod val="50000"/>
                </a:schemeClr>
              </a:solidFill>
              <a:latin typeface="Arial" pitchFamily="34" charset="0"/>
              <a:cs typeface="Arial" pitchFamily="34" charset="0"/>
            </a:endParaRPr>
          </a:p>
          <a:p>
            <a:pPr marL="82296" indent="0">
              <a:buNone/>
            </a:pPr>
            <a:endParaRPr lang="ru-RU" sz="1800" dirty="0">
              <a:solidFill>
                <a:schemeClr val="accent3">
                  <a:lumMod val="50000"/>
                </a:schemeClr>
              </a:solidFill>
              <a:latin typeface="Arial" pitchFamily="34" charset="0"/>
              <a:cs typeface="Arial" pitchFamily="34" charset="0"/>
            </a:endParaRPr>
          </a:p>
          <a:p>
            <a:pPr marL="82296" indent="0">
              <a:buNone/>
            </a:pPr>
            <a:r>
              <a:rPr lang="ru-RU" sz="1800" u="sng" dirty="0" smtClean="0">
                <a:solidFill>
                  <a:schemeClr val="accent3">
                    <a:lumMod val="50000"/>
                  </a:schemeClr>
                </a:solidFill>
                <a:latin typeface="Arial" pitchFamily="34" charset="0"/>
                <a:cs typeface="Arial" pitchFamily="34" charset="0"/>
              </a:rPr>
              <a:t>В </a:t>
            </a:r>
            <a:r>
              <a:rPr lang="ru-RU" sz="1800" u="sng" dirty="0">
                <a:solidFill>
                  <a:schemeClr val="accent3">
                    <a:lumMod val="50000"/>
                  </a:schemeClr>
                </a:solidFill>
                <a:latin typeface="Arial" pitchFamily="34" charset="0"/>
                <a:cs typeface="Arial" pitchFamily="34" charset="0"/>
              </a:rPr>
              <a:t>2020/2021 учебном году на </a:t>
            </a:r>
            <a:r>
              <a:rPr lang="ru-RU" sz="1800" b="1" i="1" u="sng" dirty="0">
                <a:solidFill>
                  <a:schemeClr val="accent3">
                    <a:lumMod val="50000"/>
                  </a:schemeClr>
                </a:solidFill>
                <a:latin typeface="Arial" pitchFamily="34" charset="0"/>
                <a:cs typeface="Arial" pitchFamily="34" charset="0"/>
              </a:rPr>
              <a:t>областной научно-практической конференции «Поиск»</a:t>
            </a:r>
            <a:r>
              <a:rPr lang="ru-RU" sz="1800" u="sng" dirty="0">
                <a:solidFill>
                  <a:schemeClr val="accent3">
                    <a:lumMod val="50000"/>
                  </a:schemeClr>
                </a:solidFill>
                <a:latin typeface="Arial" pitchFamily="34" charset="0"/>
                <a:cs typeface="Arial" pitchFamily="34" charset="0"/>
              </a:rPr>
              <a:t> не были представлены работы учащихся.</a:t>
            </a:r>
          </a:p>
          <a:p>
            <a:endParaRPr lang="ru-RU" dirty="0"/>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92897"/>
            <a:ext cx="2088232" cy="2754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702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88640"/>
            <a:ext cx="7498080" cy="1944216"/>
          </a:xfrm>
        </p:spPr>
        <p:txBody>
          <a:bodyPr>
            <a:noAutofit/>
          </a:bodyPr>
          <a:lstStyle/>
          <a:p>
            <a:pPr algn="just"/>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С </a:t>
            </a:r>
            <a:r>
              <a:rPr lang="ru-RU" sz="2000" dirty="0">
                <a:latin typeface="Arial" pitchFamily="34" charset="0"/>
                <a:cs typeface="Arial" pitchFamily="34" charset="0"/>
              </a:rPr>
              <a:t>14.12.2020 по 09.01.2021 функционировал районный виртуальный профильный лагерь «Вместе – к успеху!» по подготовке учащихся 10-11 классов к республиканской олимпиаде по учебным предметам.  Где педагоги  Борисова И. Д., </a:t>
            </a:r>
            <a:r>
              <a:rPr lang="ru-RU" sz="2000" dirty="0" err="1">
                <a:latin typeface="Arial" pitchFamily="34" charset="0"/>
                <a:cs typeface="Arial" pitchFamily="34" charset="0"/>
              </a:rPr>
              <a:t>Булгак</a:t>
            </a:r>
            <a:r>
              <a:rPr lang="ru-RU" sz="2000" dirty="0">
                <a:latin typeface="Arial" pitchFamily="34" charset="0"/>
                <a:cs typeface="Arial" pitchFamily="34" charset="0"/>
              </a:rPr>
              <a:t> Н. Н., Гуд Т. И., </a:t>
            </a:r>
            <a:r>
              <a:rPr lang="ru-RU" sz="2000" dirty="0" err="1">
                <a:latin typeface="Arial" pitchFamily="34" charset="0"/>
                <a:cs typeface="Arial" pitchFamily="34" charset="0"/>
              </a:rPr>
              <a:t>Колбанова</a:t>
            </a:r>
            <a:r>
              <a:rPr lang="ru-RU" sz="2000" dirty="0">
                <a:latin typeface="Arial" pitchFamily="34" charset="0"/>
                <a:cs typeface="Arial" pitchFamily="34" charset="0"/>
              </a:rPr>
              <a:t> Т. В., Мурашко Е. Г., Павлова Т. В., Третьякова Л. А., Татаринов Г. В., ежедневно работали с учащимися </a:t>
            </a:r>
            <a:r>
              <a:rPr lang="ru-RU" sz="2000" dirty="0" err="1">
                <a:latin typeface="Arial" pitchFamily="34" charset="0"/>
                <a:cs typeface="Arial" pitchFamily="34" charset="0"/>
              </a:rPr>
              <a:t>on-line</a:t>
            </a:r>
            <a:r>
              <a:rPr lang="ru-RU" sz="2000" dirty="0">
                <a:latin typeface="Arial" pitchFamily="34" charset="0"/>
                <a:cs typeface="Arial" pitchFamily="34" charset="0"/>
              </a:rPr>
              <a:t>.</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2564904"/>
            <a:ext cx="2802962" cy="2102222"/>
          </a:xfr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1" y="3501008"/>
            <a:ext cx="2520280" cy="3081145"/>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3284984"/>
            <a:ext cx="3312369" cy="2484277"/>
          </a:xfrm>
          <a:prstGeom prst="rect">
            <a:avLst/>
          </a:prstGeom>
        </p:spPr>
      </p:pic>
    </p:spTree>
    <p:extLst>
      <p:ext uri="{BB962C8B-B14F-4D97-AF65-F5344CB8AC3E}">
        <p14:creationId xmlns:p14="http://schemas.microsoft.com/office/powerpoint/2010/main" val="822076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6632"/>
            <a:ext cx="7818072" cy="2520280"/>
          </a:xfrm>
        </p:spPr>
        <p:txBody>
          <a:bodyPr>
            <a:normAutofit fontScale="90000"/>
          </a:bodyPr>
          <a:lstStyle/>
          <a:p>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smtClean="0">
                <a:latin typeface="Arial" pitchFamily="34" charset="0"/>
                <a:cs typeface="Arial" pitchFamily="34" charset="0"/>
              </a:rPr>
              <a:t>Во </a:t>
            </a:r>
            <a:r>
              <a:rPr lang="ru-RU" sz="1800" u="sng" dirty="0">
                <a:latin typeface="Arial" pitchFamily="34" charset="0"/>
                <a:cs typeface="Arial" pitchFamily="34" charset="0"/>
              </a:rPr>
              <a:t>2 этапе республиканской олимпиаде по географии </a:t>
            </a:r>
            <a:r>
              <a:rPr lang="ru-RU" sz="1800" dirty="0">
                <a:latin typeface="Arial" pitchFamily="34" charset="0"/>
                <a:cs typeface="Arial" pitchFamily="34" charset="0"/>
              </a:rPr>
              <a:t>среди учащихся 9-11 классов приняли участие 57 учащихся, в том числе: </a:t>
            </a:r>
            <a:r>
              <a:rPr lang="ru-RU" sz="1800" dirty="0" smtClean="0">
                <a:latin typeface="Arial" pitchFamily="34" charset="0"/>
                <a:cs typeface="Arial" pitchFamily="34" charset="0"/>
              </a:rPr>
              <a:t>                                                                                                           в </a:t>
            </a:r>
            <a:r>
              <a:rPr lang="ru-RU" sz="1800" dirty="0">
                <a:latin typeface="Arial" pitchFamily="34" charset="0"/>
                <a:cs typeface="Arial" pitchFamily="34" charset="0"/>
              </a:rPr>
              <a:t>9 </a:t>
            </a:r>
            <a:r>
              <a:rPr lang="ru-RU" sz="1800" dirty="0" err="1">
                <a:latin typeface="Arial" pitchFamily="34" charset="0"/>
                <a:cs typeface="Arial" pitchFamily="34" charset="0"/>
              </a:rPr>
              <a:t>кл</a:t>
            </a:r>
            <a:r>
              <a:rPr lang="ru-RU" sz="1800" dirty="0">
                <a:latin typeface="Arial" pitchFamily="34" charset="0"/>
                <a:cs typeface="Arial" pitchFamily="34" charset="0"/>
              </a:rPr>
              <a:t>. – 24 учащихся, 10 </a:t>
            </a:r>
            <a:r>
              <a:rPr lang="ru-RU" sz="1800" dirty="0" err="1">
                <a:latin typeface="Arial" pitchFamily="34" charset="0"/>
                <a:cs typeface="Arial" pitchFamily="34" charset="0"/>
              </a:rPr>
              <a:t>кл</a:t>
            </a:r>
            <a:r>
              <a:rPr lang="ru-RU" sz="1800" dirty="0">
                <a:latin typeface="Arial" pitchFamily="34" charset="0"/>
                <a:cs typeface="Arial" pitchFamily="34" charset="0"/>
              </a:rPr>
              <a:t>. – 17 учащихся, 11 </a:t>
            </a:r>
            <a:r>
              <a:rPr lang="ru-RU" sz="1800" dirty="0" err="1">
                <a:latin typeface="Arial" pitchFamily="34" charset="0"/>
                <a:cs typeface="Arial" pitchFamily="34" charset="0"/>
              </a:rPr>
              <a:t>кл</a:t>
            </a:r>
            <a:r>
              <a:rPr lang="ru-RU" sz="1800" dirty="0">
                <a:latin typeface="Arial" pitchFamily="34" charset="0"/>
                <a:cs typeface="Arial" pitchFamily="34" charset="0"/>
              </a:rPr>
              <a:t> . – 14  учащихся. Из них 3 – учащиеся сельских школ, 42 – городских, 10 – гимназии. </a:t>
            </a:r>
            <a:r>
              <a:rPr lang="ru-RU" sz="1800" dirty="0" smtClean="0">
                <a:latin typeface="Arial" pitchFamily="34" charset="0"/>
                <a:cs typeface="Arial" pitchFamily="34" charset="0"/>
              </a:rPr>
              <a:t>                                                                              Победители</a:t>
            </a:r>
            <a:r>
              <a:rPr lang="ru-RU" sz="1800" dirty="0">
                <a:latin typeface="Arial" pitchFamily="34" charset="0"/>
                <a:cs typeface="Arial" pitchFamily="34" charset="0"/>
              </a:rPr>
              <a:t>: 26 (9 кл.-11, 10 </a:t>
            </a:r>
            <a:r>
              <a:rPr lang="ru-RU" sz="1800" dirty="0" err="1">
                <a:latin typeface="Arial" pitchFamily="34" charset="0"/>
                <a:cs typeface="Arial" pitchFamily="34" charset="0"/>
              </a:rPr>
              <a:t>кл</a:t>
            </a:r>
            <a:r>
              <a:rPr lang="ru-RU" sz="1800" dirty="0">
                <a:latin typeface="Arial" pitchFamily="34" charset="0"/>
                <a:cs typeface="Arial" pitchFamily="34" charset="0"/>
              </a:rPr>
              <a:t>. – 9, 11 </a:t>
            </a:r>
            <a:r>
              <a:rPr lang="ru-RU" sz="1800" dirty="0" err="1">
                <a:latin typeface="Arial" pitchFamily="34" charset="0"/>
                <a:cs typeface="Arial" pitchFamily="34" charset="0"/>
              </a:rPr>
              <a:t>кл</a:t>
            </a:r>
            <a:r>
              <a:rPr lang="ru-RU" sz="1800" dirty="0">
                <a:latin typeface="Arial" pitchFamily="34" charset="0"/>
                <a:cs typeface="Arial" pitchFamily="34" charset="0"/>
              </a:rPr>
              <a:t>. -6. Из них 22 – учащиеся городских школ, 3 – гимназии, 1- сельская школа).                                                                   </a:t>
            </a:r>
            <a:r>
              <a:rPr lang="ru-RU" sz="1800" dirty="0" smtClean="0">
                <a:latin typeface="Arial" pitchFamily="34" charset="0"/>
                <a:cs typeface="Arial" pitchFamily="34" charset="0"/>
              </a:rPr>
              <a:t>                                                                                  </a:t>
            </a:r>
            <a:r>
              <a:rPr lang="ru-RU" sz="1800" u="sng" dirty="0" smtClean="0">
                <a:latin typeface="Arial" pitchFamily="34" charset="0"/>
                <a:cs typeface="Arial" pitchFamily="34" charset="0"/>
              </a:rPr>
              <a:t>Третий этап  </a:t>
            </a:r>
            <a:r>
              <a:rPr lang="ru-RU" sz="1800" u="sng" dirty="0">
                <a:latin typeface="Arial" pitchFamily="34" charset="0"/>
                <a:cs typeface="Arial" pitchFamily="34" charset="0"/>
              </a:rPr>
              <a:t>республиканской олимпиады IX-XI:</a:t>
            </a:r>
            <a:br>
              <a:rPr lang="ru-RU" sz="1800" u="sng" dirty="0">
                <a:latin typeface="Arial" pitchFamily="34" charset="0"/>
                <a:cs typeface="Arial" pitchFamily="34" charset="0"/>
              </a:rPr>
            </a:br>
            <a:r>
              <a:rPr lang="ru-RU" sz="1800" dirty="0">
                <a:latin typeface="Arial" pitchFamily="34" charset="0"/>
                <a:cs typeface="Arial" pitchFamily="34" charset="0"/>
              </a:rPr>
              <a:t>Машкова Анастасия Сергеевна, диплом 2 степени, ГУО «Средняя школа №11                            г. Мозыря», учитель Борисова Ирина Дмитриевна</a:t>
            </a:r>
            <a:r>
              <a:rPr lang="ru-RU" sz="1800" dirty="0" smtClean="0">
                <a:latin typeface="Arial" pitchFamily="34" charset="0"/>
                <a:cs typeface="Arial" pitchFamily="34" charset="0"/>
              </a:rPr>
              <a:t>. </a:t>
            </a:r>
            <a:r>
              <a:rPr lang="ru-RU" sz="1800" u="sng" dirty="0" smtClean="0">
                <a:latin typeface="Arial" pitchFamily="34" charset="0"/>
                <a:cs typeface="Arial" pitchFamily="34" charset="0"/>
              </a:rPr>
              <a:t>Заключительный этап</a:t>
            </a:r>
            <a:r>
              <a:rPr lang="ru-RU" sz="1800" dirty="0" smtClean="0">
                <a:latin typeface="Arial" pitchFamily="34" charset="0"/>
                <a:cs typeface="Arial" pitchFamily="34" charset="0"/>
              </a:rPr>
              <a:t> – Похвальный отзыв.</a:t>
            </a:r>
            <a:br>
              <a:rPr lang="ru-RU" sz="1800" dirty="0" smtClean="0">
                <a:latin typeface="Arial" pitchFamily="34" charset="0"/>
                <a:cs typeface="Arial" pitchFamily="34" charset="0"/>
              </a:rPr>
            </a:br>
            <a:endParaRPr lang="ru-RU" dirty="0">
              <a:latin typeface="Arial" pitchFamily="34" charset="0"/>
              <a:cs typeface="Arial"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2780928"/>
            <a:ext cx="2736304" cy="3648406"/>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828933"/>
            <a:ext cx="2664296" cy="3552394"/>
          </a:xfrm>
          <a:prstGeom prst="rect">
            <a:avLst/>
          </a:prstGeom>
        </p:spPr>
      </p:pic>
    </p:spTree>
    <p:extLst>
      <p:ext uri="{BB962C8B-B14F-4D97-AF65-F5344CB8AC3E}">
        <p14:creationId xmlns:p14="http://schemas.microsoft.com/office/powerpoint/2010/main" val="76634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74638"/>
            <a:ext cx="7818072" cy="2722314"/>
          </a:xfrm>
        </p:spPr>
        <p:txBody>
          <a:bodyPr>
            <a:normAutofit fontScale="90000"/>
          </a:bodyPr>
          <a:lstStyle/>
          <a:p>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1800" dirty="0" smtClean="0">
                <a:latin typeface="Arial" pitchFamily="34" charset="0"/>
                <a:cs typeface="Arial" pitchFamily="34" charset="0"/>
              </a:rPr>
              <a:t>В </a:t>
            </a:r>
            <a:r>
              <a:rPr lang="ru-RU" sz="1800" dirty="0">
                <a:latin typeface="Arial" pitchFamily="34" charset="0"/>
                <a:cs typeface="Arial" pitchFamily="34" charset="0"/>
              </a:rPr>
              <a:t>2020/2021 учебном году во 2 этапе республиканской олимпиаде по географии среди учащихся 4-9 классов приняли участие 53 учащихся, в том числе: в 6 </a:t>
            </a:r>
            <a:r>
              <a:rPr lang="ru-RU" sz="1800" dirty="0" err="1">
                <a:latin typeface="Arial" pitchFamily="34" charset="0"/>
                <a:cs typeface="Arial" pitchFamily="34" charset="0"/>
              </a:rPr>
              <a:t>кл</a:t>
            </a:r>
            <a:r>
              <a:rPr lang="ru-RU" sz="1800" dirty="0">
                <a:latin typeface="Arial" pitchFamily="34" charset="0"/>
                <a:cs typeface="Arial" pitchFamily="34" charset="0"/>
              </a:rPr>
              <a:t>. – 21 учащийся, 7 </a:t>
            </a:r>
            <a:r>
              <a:rPr lang="ru-RU" sz="1800" dirty="0" err="1">
                <a:latin typeface="Arial" pitchFamily="34" charset="0"/>
                <a:cs typeface="Arial" pitchFamily="34" charset="0"/>
              </a:rPr>
              <a:t>кл</a:t>
            </a:r>
            <a:r>
              <a:rPr lang="ru-RU" sz="1800" dirty="0">
                <a:latin typeface="Arial" pitchFamily="34" charset="0"/>
                <a:cs typeface="Arial" pitchFamily="34" charset="0"/>
              </a:rPr>
              <a:t>. – 14 учащихся, 8 </a:t>
            </a:r>
            <a:r>
              <a:rPr lang="ru-RU" sz="1800" dirty="0" err="1">
                <a:latin typeface="Arial" pitchFamily="34" charset="0"/>
                <a:cs typeface="Arial" pitchFamily="34" charset="0"/>
              </a:rPr>
              <a:t>кл</a:t>
            </a:r>
            <a:r>
              <a:rPr lang="ru-RU" sz="1800" dirty="0">
                <a:latin typeface="Arial" pitchFamily="34" charset="0"/>
                <a:cs typeface="Arial" pitchFamily="34" charset="0"/>
              </a:rPr>
              <a:t> . – 18  учащихся. Из них 4 – учащиеся сельских школ, 41 – городских, 8 – гимназии. Победители: 14 (6 кл.-5, 7 </a:t>
            </a:r>
            <a:r>
              <a:rPr lang="ru-RU" sz="1800" dirty="0" err="1">
                <a:latin typeface="Arial" pitchFamily="34" charset="0"/>
                <a:cs typeface="Arial" pitchFamily="34" charset="0"/>
              </a:rPr>
              <a:t>кл</a:t>
            </a:r>
            <a:r>
              <a:rPr lang="ru-RU" sz="1800" dirty="0">
                <a:latin typeface="Arial" pitchFamily="34" charset="0"/>
                <a:cs typeface="Arial" pitchFamily="34" charset="0"/>
              </a:rPr>
              <a:t>. – 4, 8 </a:t>
            </a:r>
            <a:r>
              <a:rPr lang="ru-RU" sz="1800" dirty="0" err="1">
                <a:latin typeface="Arial" pitchFamily="34" charset="0"/>
                <a:cs typeface="Arial" pitchFamily="34" charset="0"/>
              </a:rPr>
              <a:t>кл</a:t>
            </a:r>
            <a:r>
              <a:rPr lang="ru-RU" sz="1800" dirty="0">
                <a:latin typeface="Arial" pitchFamily="34" charset="0"/>
                <a:cs typeface="Arial" pitchFamily="34" charset="0"/>
              </a:rPr>
              <a:t>. -5. Из них 11 – учащиеся городских школ, 3 –гимназии). </a:t>
            </a:r>
            <a:br>
              <a:rPr lang="ru-RU" sz="1800" dirty="0">
                <a:latin typeface="Arial" pitchFamily="34" charset="0"/>
                <a:cs typeface="Arial" pitchFamily="34" charset="0"/>
              </a:rPr>
            </a:br>
            <a:r>
              <a:rPr lang="ru-RU" sz="1800" u="sng" dirty="0">
                <a:latin typeface="Arial" pitchFamily="34" charset="0"/>
                <a:cs typeface="Arial" pitchFamily="34" charset="0"/>
              </a:rPr>
              <a:t>Победители третьего этапа областной олимпиады среди учащихся IV-IX: </a:t>
            </a:r>
            <a:r>
              <a:rPr lang="ru-RU" sz="1800" dirty="0" err="1">
                <a:latin typeface="Arial" pitchFamily="34" charset="0"/>
                <a:cs typeface="Arial" pitchFamily="34" charset="0"/>
              </a:rPr>
              <a:t>Дудковский</a:t>
            </a:r>
            <a:r>
              <a:rPr lang="ru-RU" sz="1800" dirty="0">
                <a:latin typeface="Arial" pitchFamily="34" charset="0"/>
                <a:cs typeface="Arial" pitchFamily="34" charset="0"/>
              </a:rPr>
              <a:t> Владислав, диплом 1 степени, ГУО «Гимназия имени Я. </a:t>
            </a:r>
            <a:r>
              <a:rPr lang="ru-RU" sz="1800" dirty="0" smtClean="0">
                <a:latin typeface="Arial" pitchFamily="34" charset="0"/>
                <a:cs typeface="Arial" pitchFamily="34" charset="0"/>
              </a:rPr>
              <a:t>Купалы» учитель </a:t>
            </a:r>
            <a:r>
              <a:rPr lang="ru-RU" sz="1800" dirty="0" err="1" smtClean="0">
                <a:latin typeface="Arial" pitchFamily="34" charset="0"/>
                <a:cs typeface="Arial" pitchFamily="34" charset="0"/>
              </a:rPr>
              <a:t>Колбанова</a:t>
            </a:r>
            <a:r>
              <a:rPr lang="ru-RU" sz="1800" dirty="0" smtClean="0">
                <a:latin typeface="Arial" pitchFamily="34" charset="0"/>
                <a:cs typeface="Arial" pitchFamily="34" charset="0"/>
              </a:rPr>
              <a:t> </a:t>
            </a:r>
            <a:r>
              <a:rPr lang="ru-RU" sz="1800" dirty="0">
                <a:latin typeface="Arial" pitchFamily="34" charset="0"/>
                <a:cs typeface="Arial" pitchFamily="34" charset="0"/>
              </a:rPr>
              <a:t>Татьяна Васильевна</a:t>
            </a:r>
            <a:br>
              <a:rPr lang="ru-RU" sz="1800" dirty="0">
                <a:latin typeface="Arial" pitchFamily="34" charset="0"/>
                <a:cs typeface="Arial" pitchFamily="34" charset="0"/>
              </a:rPr>
            </a:br>
            <a:r>
              <a:rPr lang="ru-RU" sz="1800" dirty="0">
                <a:latin typeface="Arial" pitchFamily="34" charset="0"/>
                <a:cs typeface="Arial" pitchFamily="34" charset="0"/>
              </a:rPr>
              <a:t>Куприенко Ульяна, диплом 3, ГУО «Средняя школа №9 г. Мозыря», учитель </a:t>
            </a:r>
            <a:r>
              <a:rPr lang="ru-RU" sz="1800" dirty="0" err="1">
                <a:latin typeface="Arial" pitchFamily="34" charset="0"/>
                <a:cs typeface="Arial" pitchFamily="34" charset="0"/>
              </a:rPr>
              <a:t>Морозько</a:t>
            </a:r>
            <a:r>
              <a:rPr lang="ru-RU" sz="1800" dirty="0">
                <a:latin typeface="Arial" pitchFamily="34" charset="0"/>
                <a:cs typeface="Arial" pitchFamily="34" charset="0"/>
              </a:rPr>
              <a:t> Светлана Владимировна.</a:t>
            </a:r>
            <a:r>
              <a:rPr lang="ru-RU" dirty="0"/>
              <a:t/>
            </a:r>
            <a:br>
              <a:rPr lang="ru-RU" dirty="0"/>
            </a:br>
            <a:endParaRPr lang="ru-RU"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2852936"/>
            <a:ext cx="2787005" cy="3716008"/>
          </a:xfr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2852936"/>
            <a:ext cx="2754307" cy="3672410"/>
          </a:xfrm>
          <a:prstGeom prst="rect">
            <a:avLst/>
          </a:prstGeom>
        </p:spPr>
      </p:pic>
    </p:spTree>
    <p:extLst>
      <p:ext uri="{BB962C8B-B14F-4D97-AF65-F5344CB8AC3E}">
        <p14:creationId xmlns:p14="http://schemas.microsoft.com/office/powerpoint/2010/main" val="3656981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138138"/>
          </a:xfrm>
        </p:spPr>
        <p:txBody>
          <a:bodyPr>
            <a:normAutofit/>
          </a:bodyPr>
          <a:lstStyle/>
          <a:p>
            <a:pPr algn="ctr"/>
            <a:r>
              <a:rPr lang="ru-RU" sz="2400" dirty="0" smtClean="0">
                <a:latin typeface="Arial" pitchFamily="34" charset="0"/>
                <a:cs typeface="Arial" pitchFamily="34" charset="0"/>
              </a:rPr>
              <a:t>Результаты централизованного тестирования в 2021 году по учебным предметам</a:t>
            </a:r>
            <a:endParaRPr lang="ru-RU" sz="2400"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18" t="20476" r="25991" b="21481"/>
          <a:stretch/>
        </p:blipFill>
        <p:spPr bwMode="auto">
          <a:xfrm>
            <a:off x="1115616" y="1420416"/>
            <a:ext cx="7954265"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38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426170"/>
          </a:xfrm>
        </p:spPr>
        <p:txBody>
          <a:bodyPr>
            <a:normAutofit/>
          </a:bodyPr>
          <a:lstStyle/>
          <a:p>
            <a:pPr algn="ctr"/>
            <a:r>
              <a:rPr lang="ru-RU" sz="2400" dirty="0" smtClean="0">
                <a:latin typeface="Arial" pitchFamily="34" charset="0"/>
                <a:cs typeface="Arial" pitchFamily="34" charset="0"/>
              </a:rPr>
              <a:t>Результаты централизованного </a:t>
            </a:r>
            <a:r>
              <a:rPr lang="ru-RU" sz="2400" smtClean="0">
                <a:latin typeface="Arial" pitchFamily="34" charset="0"/>
                <a:cs typeface="Arial" pitchFamily="34" charset="0"/>
              </a:rPr>
              <a:t>тестирования </a:t>
            </a:r>
            <a:r>
              <a:rPr lang="ru-RU" sz="2400" smtClean="0">
                <a:latin typeface="Arial" pitchFamily="34" charset="0"/>
                <a:cs typeface="Arial" pitchFamily="34" charset="0"/>
              </a:rPr>
              <a:t> география </a:t>
            </a:r>
            <a:r>
              <a:rPr lang="ru-RU" sz="2400" dirty="0" smtClean="0">
                <a:latin typeface="Arial" pitchFamily="34" charset="0"/>
                <a:cs typeface="Arial" pitchFamily="34" charset="0"/>
              </a:rPr>
              <a:t>по баллам</a:t>
            </a:r>
            <a:endParaRPr lang="ru-RU" sz="2400"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42" t="18509" r="17292" b="62981"/>
          <a:stretch/>
        </p:blipFill>
        <p:spPr bwMode="auto">
          <a:xfrm>
            <a:off x="1049423" y="2543992"/>
            <a:ext cx="7956376" cy="117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6661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292</TotalTime>
  <Words>754</Words>
  <Application>Microsoft Office PowerPoint</Application>
  <PresentationFormat>Экран (4:3)</PresentationFormat>
  <Paragraphs>84</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Солнцестояние</vt:lpstr>
      <vt:lpstr>Анализ методической работы по географии за  2020/2021 учебный год.  Планирование работы районного ресурсного центра в 2021/2022 учебном году</vt:lpstr>
      <vt:lpstr>Кадровое обеспечение, квалификационный уровень педагогических кадров</vt:lpstr>
      <vt:lpstr>Степень выполнения плана РРЦ для учителей географии</vt:lpstr>
      <vt:lpstr>Результативность участия учащихся в предметных олимпиадах, конференциях, конкурсах и других мероприятиях на районном, областном, республиканском и международном уровнях</vt:lpstr>
      <vt:lpstr> С 14.12.2020 по 09.01.2021 функционировал районный виртуальный профильный лагерь «Вместе – к успеху!» по подготовке учащихся 10-11 классов к республиканской олимпиаде по учебным предметам.  Где педагоги  Борисова И. Д., Булгак Н. Н., Гуд Т. И., Колбанова Т. В., Мурашко Е. Г., Павлова Т. В., Третьякова Л. А., Татаринов Г. В., ежедневно работали с учащимися on-line.</vt:lpstr>
      <vt:lpstr>   Во 2 этапе республиканской олимпиаде по географии среди учащихся 9-11 классов приняли участие 57 учащихся, в том числе:                                                                                                            в 9 кл. – 24 учащихся, 10 кл. – 17 учащихся, 11 кл . – 14  учащихся. Из них 3 – учащиеся сельских школ, 42 – городских, 10 – гимназии.                                                                               Победители: 26 (9 кл.-11, 10 кл. – 9, 11 кл. -6. Из них 22 – учащиеся городских школ, 3 – гимназии, 1- сельская школа).                                                                                                                                                     Третий этап  республиканской олимпиады IX-XI: Машкова Анастасия Сергеевна, диплом 2 степени, ГУО «Средняя школа №11                            г. Мозыря», учитель Борисова Ирина Дмитриевна. Заключительный этап – Похвальный отзыв. </vt:lpstr>
      <vt:lpstr> В 2020/2021 учебном году во 2 этапе республиканской олимпиаде по географии среди учащихся 4-9 классов приняли участие 53 учащихся, в том числе: в 6 кл. – 21 учащийся, 7 кл. – 14 учащихся, 8 кл . – 18  учащихся. Из них 4 – учащиеся сельских школ, 41 – городских, 8 – гимназии. Победители: 14 (6 кл.-5, 7 кл. – 4, 8 кл. -5. Из них 11 – учащиеся городских школ, 3 –гимназии).  Победители третьего этапа областной олимпиады среди учащихся IV-IX: Дудковский Владислав, диплом 1 степени, ГУО «Гимназия имени Я. Купалы» учитель Колбанова Татьяна Васильевна Куприенко Ульяна, диплом 3, ГУО «Средняя школа №9 г. Мозыря», учитель Морозько Светлана Владимировна. </vt:lpstr>
      <vt:lpstr>Результаты централизованного тестирования в 2021 году по учебным предметам</vt:lpstr>
      <vt:lpstr>Результаты централизованного тестирования  география по баллам</vt:lpstr>
      <vt:lpstr>В октябре 2021 года проведена республиканская игра-конкурс «Глобусенок 2021», в которой приняли участие 269 учащихся 6-11 классов из 20 учреждений общего среднего образования  (Не приняли участие: СШ №2,СШ №5, СШ №8, СШ №9,СШ №10, СШ №12, СШ №14, Глиницкий дс БШ, Зимовищский дс БШ, Козенская СШ, Творичевский дс БШ, Слободская СШ)</vt:lpstr>
      <vt:lpstr>Трансляция практического опыта работы педагогов в семинарах, конференциях, фестивалях, конкурсах на районном, областном, республиканском, международном уровнях</vt:lpstr>
      <vt:lpstr>III Международном профессионально-методическом конкурсе «ПЕДАГОГИЧЕСКОЕ ПРИЗВАНИЕ»:  Ероменко Алла Ивановна, учитель географии  ГУО «Средняя школа №5 г.Мозыря»,  Борисова Ирина Дмитриевна, учитель географии ГУО «Средняя школа №11 г.Мозыря»,  Акунец Елена Ивановна,  учитель географии ГУО «Каменская средняя школа Мозырского района»  Международная научно-исследовательский конкурс  «Лучший исследовательский проект: Кабанович Анна Владимировна, учитель географии  ГУО «Средняя школа №9 г.Мозыря»  Публикационная деятельность: Борисова Ирина Дмитриевна, учитель географии ГУО «Средняя школа №11 г.Мозыря»,  Басак Наталья Викторовна, учитель географии ГУО «Средняя школа №15  г.Мозыря имени генерала Бородунова Е.С.», Акунец Елена Ивановна,  учитель географии ГУО «Каменская средняя школа Мозырского района»    </vt:lpstr>
      <vt:lpstr>                                                                                                                      17.06.2021 состоялось заседание районного методического совета по теме «Современные формы презентации эффективного управленческого и педагогического опыта как средство  повышения качества образования в условиях новой образовательной среды, где свой опыт работы представила Булгак Н.Н., учитель географии ГУО «Средняя школа №16 г.Мозыря» </vt:lpstr>
      <vt:lpstr>На основании годового плана работы государственного учреждения «Мозырский районный учебно-методический центр» на 2020/2021 учебный год, а также в соответствии с приказом отдела образования от 15.02.2021 №136,  с 18 февраля  по 26 марта 2021 года прошел районный педагогический конкурс «Лучший медиаурок» для учителей биологии и географии. В заочном представлении конкурсных материалов  участвовали учителя биологии и географии из 20  учреждений общего среднего образования. Члены  жюри, рассмотрев все заявленные конкурсные материалы, по итогам протокола конкурсных работ признали победителями конкурса 13 педагогов</vt:lpstr>
      <vt:lpstr>с 1 января 2021 года начал работу «Единый  информационно-образовательный  ресурс (далее – ЕИОР) – новый компонент  учебно-методического обеспечения  образовательного процесса в учреждении общего среднего образования», получил большой отклик от педагогов.  Созданы творческие и экспертные группы по учебным предметам, в состав которых вошли, в первую очередь, педагоги, которые активно транслируют свой педагогический опыт.    В Мозырском районе в состав творческой группы по переводу модулей по учебному предмету «География» VII класс входят  4 педагога  </vt:lpstr>
      <vt:lpstr>Планирование работы районного ресурсного центра в 2021/2022 учебном году </vt:lpstr>
      <vt:lpstr> В 2021/2022 учебном году запланированы 4 заседания районного ресурсного центра (август, ноябрь, январь, апрель). </vt:lpstr>
    </vt:vector>
  </TitlesOfParts>
  <Company>SPecialiST RePack, Sanbuild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Анализ методической работы за  2020/2021 учебный год. Планирование работы районного ресурсного центра в 2021/2022 учебном году Гриц И.А.,   </dc:title>
  <dc:creator>Admin</dc:creator>
  <cp:lastModifiedBy>Admin</cp:lastModifiedBy>
  <cp:revision>30</cp:revision>
  <dcterms:created xsi:type="dcterms:W3CDTF">2021-08-13T12:02:32Z</dcterms:created>
  <dcterms:modified xsi:type="dcterms:W3CDTF">2021-08-19T09:29:23Z</dcterms:modified>
</cp:coreProperties>
</file>