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5" r:id="rId2"/>
    <p:sldId id="309" r:id="rId3"/>
    <p:sldId id="311" r:id="rId4"/>
    <p:sldId id="293" r:id="rId5"/>
    <p:sldId id="264" r:id="rId6"/>
    <p:sldId id="265" r:id="rId7"/>
    <p:sldId id="294" r:id="rId8"/>
    <p:sldId id="296" r:id="rId9"/>
    <p:sldId id="278" r:id="rId10"/>
    <p:sldId id="308" r:id="rId11"/>
    <p:sldId id="281" r:id="rId12"/>
    <p:sldId id="280" r:id="rId13"/>
    <p:sldId id="299" r:id="rId14"/>
    <p:sldId id="283" r:id="rId15"/>
    <p:sldId id="284" r:id="rId16"/>
    <p:sldId id="305" r:id="rId17"/>
    <p:sldId id="306" r:id="rId18"/>
    <p:sldId id="307" r:id="rId19"/>
    <p:sldId id="266" r:id="rId20"/>
    <p:sldId id="276" r:id="rId21"/>
    <p:sldId id="282" r:id="rId22"/>
    <p:sldId id="300" r:id="rId23"/>
    <p:sldId id="273" r:id="rId24"/>
    <p:sldId id="267" r:id="rId25"/>
    <p:sldId id="314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Rg st="1" end="18"/>
    <p:penClr>
      <a:srgbClr val="FF0000"/>
    </p:penClr>
  </p:showPr>
  <p:clrMru>
    <a:srgbClr val="001A0C"/>
    <a:srgbClr val="3333CC"/>
    <a:srgbClr val="00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4932" autoAdjust="0"/>
    <p:restoredTop sz="94638" autoAdjust="0"/>
  </p:normalViewPr>
  <p:slideViewPr>
    <p:cSldViewPr>
      <p:cViewPr varScale="1">
        <p:scale>
          <a:sx n="110" d="100"/>
          <a:sy n="110" d="100"/>
        </p:scale>
        <p:origin x="-163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3B42B-6380-49E6-A8CA-2D7D9D161643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FEB44-F99D-49C0-98C5-7C3A269D3D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3B42B-6380-49E6-A8CA-2D7D9D161643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FEB44-F99D-49C0-98C5-7C3A269D3D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3B42B-6380-49E6-A8CA-2D7D9D161643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FEB44-F99D-49C0-98C5-7C3A269D3D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3B42B-6380-49E6-A8CA-2D7D9D161643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FEB44-F99D-49C0-98C5-7C3A269D3D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3B42B-6380-49E6-A8CA-2D7D9D161643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FEB44-F99D-49C0-98C5-7C3A269D3D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3B42B-6380-49E6-A8CA-2D7D9D161643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FEB44-F99D-49C0-98C5-7C3A269D3D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3B42B-6380-49E6-A8CA-2D7D9D161643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FEB44-F99D-49C0-98C5-7C3A269D3D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3B42B-6380-49E6-A8CA-2D7D9D161643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FEB44-F99D-49C0-98C5-7C3A269D3D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3B42B-6380-49E6-A8CA-2D7D9D161643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FEB44-F99D-49C0-98C5-7C3A269D3D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3B42B-6380-49E6-A8CA-2D7D9D161643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FEB44-F99D-49C0-98C5-7C3A269D3D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3B42B-6380-49E6-A8CA-2D7D9D161643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FEB44-F99D-49C0-98C5-7C3A269D3D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33B42B-6380-49E6-A8CA-2D7D9D161643}" type="datetimeFigureOut">
              <a:rPr lang="ru-RU" smtClean="0"/>
              <a:pPr/>
              <a:t>25.02.2021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3FEB44-F99D-49C0-98C5-7C3A269D3D6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e-vedy.adu.by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hyperlink" Target="https://www.youtube.com/channel/UCJgkHV7BHyTSg9dBz2wUnBQ" TargetMode="External"/><Relationship Id="rId4" Type="http://schemas.openxmlformats.org/officeDocument/2006/relationships/hyperlink" Target="https://www.youtube.com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пк\Desktop\Рисунок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7999"/>
          </a:xfrm>
          <a:prstGeom prst="rect">
            <a:avLst/>
          </a:prstGeom>
          <a:noFill/>
        </p:spPr>
      </p:pic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785786" y="3643314"/>
            <a:ext cx="7696200" cy="2643206"/>
          </a:xfrm>
          <a:prstGeom prst="rect">
            <a:avLst/>
          </a:prstGeom>
        </p:spPr>
        <p:txBody>
          <a:bodyPr>
            <a:normAutofit fontScale="4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27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2700" dirty="0" smtClean="0"/>
          </a:p>
          <a:p>
            <a:pPr marL="342900" marR="0" lvl="0" indent="-342900" algn="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2000" dirty="0" smtClean="0"/>
          </a:p>
          <a:p>
            <a:pPr marL="342900" marR="0" lvl="0" indent="-342900" algn="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50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Хомутовская</a:t>
            </a:r>
            <a:r>
              <a:rPr kumimoji="0" lang="ru-RU" sz="50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Л.А., </a:t>
            </a:r>
          </a:p>
          <a:p>
            <a:pPr marL="342900" marR="0" lvl="0" indent="-342900" algn="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50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заместитель директора</a:t>
            </a:r>
          </a:p>
          <a:p>
            <a:pPr marL="342900" marR="0" lvl="0" indent="-342900" algn="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50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по учебно-воспитательной работе</a:t>
            </a:r>
          </a:p>
          <a:p>
            <a:pPr marL="342900" marR="0" lvl="0" indent="-342900" algn="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5000" i="1" baseline="0" dirty="0" smtClean="0">
                <a:latin typeface="Times New Roman" pitchFamily="18" charset="0"/>
                <a:cs typeface="Times New Roman" pitchFamily="18" charset="0"/>
              </a:rPr>
              <a:t>ГУО</a:t>
            </a:r>
            <a:r>
              <a:rPr lang="ru-RU" sz="5000" i="1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5000" i="1" dirty="0" err="1" smtClean="0">
                <a:latin typeface="Times New Roman" pitchFamily="18" charset="0"/>
                <a:cs typeface="Times New Roman" pitchFamily="18" charset="0"/>
              </a:rPr>
              <a:t>Мозырский</a:t>
            </a:r>
            <a:r>
              <a:rPr lang="ru-RU" sz="5000" i="1" dirty="0" smtClean="0">
                <a:latin typeface="Times New Roman" pitchFamily="18" charset="0"/>
                <a:cs typeface="Times New Roman" pitchFamily="18" charset="0"/>
              </a:rPr>
              <a:t> районный </a:t>
            </a:r>
            <a:r>
              <a:rPr lang="ru-RU" sz="5000" i="1" dirty="0" err="1" smtClean="0">
                <a:latin typeface="Times New Roman" pitchFamily="18" charset="0"/>
                <a:cs typeface="Times New Roman" pitchFamily="18" charset="0"/>
              </a:rPr>
              <a:t>ЦКРОиР</a:t>
            </a:r>
            <a:r>
              <a:rPr lang="ru-RU" sz="5000" i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kumimoji="0" lang="ru-RU" sz="50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ru-RU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42910" y="548680"/>
            <a:ext cx="8183880" cy="2951758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Организация процесса обучения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детей с тяжелыми множественными нарушениями на основе электронных образовательных ресурсов 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пк\Desktop\Рисунок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7999"/>
          </a:xfrm>
          <a:prstGeom prst="rect">
            <a:avLst/>
          </a:prstGeom>
          <a:noFill/>
        </p:spPr>
      </p:pic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785786" y="1571612"/>
            <a:ext cx="7696200" cy="5000660"/>
          </a:xfrm>
          <a:prstGeom prst="rect">
            <a:avLst/>
          </a:prstGeom>
        </p:spPr>
        <p:txBody>
          <a:bodyPr>
            <a:normAutofit fontScale="40000" lnSpcReduction="20000"/>
          </a:bodyPr>
          <a:lstStyle/>
          <a:p>
            <a:pPr marL="342900" lvl="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ru-RU" sz="2400" dirty="0" smtClean="0"/>
          </a:p>
          <a:p>
            <a:r>
              <a:rPr lang="ru-RU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Ориентировка в окружающем</a:t>
            </a:r>
            <a:endParaRPr lang="ru-RU" sz="60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Элементы арифметики</a:t>
            </a:r>
          </a:p>
          <a:p>
            <a:r>
              <a:rPr lang="ru-RU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Изобразительная деятельность</a:t>
            </a:r>
          </a:p>
          <a:p>
            <a:r>
              <a:rPr lang="ru-RU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Социальная адаптация</a:t>
            </a:r>
            <a:endParaRPr lang="ru-RU" sz="60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1.Справочно-информационный модуль</a:t>
            </a:r>
            <a:endParaRPr lang="ru-RU" sz="6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Ресурс включает методическое обеспечение, дидактический материа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л</a:t>
            </a:r>
          </a:p>
          <a:p>
            <a:endParaRPr lang="ru-RU" sz="6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2.Контрольно-диагностический модуль</a:t>
            </a:r>
            <a:endParaRPr lang="ru-RU" sz="6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Ресурс включает задания и вопросы по учебным предметам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«Ориентировка в окружающем»,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Элементы арифметики», «Изобразительная деятельность», «Социальная адаптация»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для учащихся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VI </a:t>
            </a:r>
            <a:r>
              <a:rPr lang="be-BY" sz="3500" dirty="0" smtClean="0">
                <a:latin typeface="Times New Roman" pitchFamily="18" charset="0"/>
                <a:cs typeface="Times New Roman" pitchFamily="18" charset="0"/>
              </a:rPr>
              <a:t>классов второго отделения вспомогательной школы (вспомогательной школы – 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be-BY" sz="3500" dirty="0" smtClean="0">
                <a:latin typeface="Times New Roman" pitchFamily="18" charset="0"/>
                <a:cs typeface="Times New Roman" pitchFamily="18" charset="0"/>
              </a:rPr>
              <a:t>нтерната)</a:t>
            </a:r>
            <a:endParaRPr lang="be-BY" sz="3500" b="1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be-BY" sz="3500" b="1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be-BY" sz="6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Интерактивный модуль</a:t>
            </a:r>
            <a:endParaRPr lang="be-BY" sz="6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be-BY" sz="4000" dirty="0" smtClean="0">
                <a:latin typeface="Times New Roman" pitchFamily="18" charset="0"/>
                <a:cs typeface="Times New Roman" pitchFamily="18" charset="0"/>
              </a:rPr>
              <a:t>Ресурс включает тематические презентации,которые представляют собой электронное сопровождение изучаемых тем. Презентации сгруппированы в соответствии с основными разделами программы 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be-BY" sz="35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4900" b="1" dirty="0" smtClean="0">
              <a:solidFill>
                <a:srgbClr val="002060"/>
              </a:solidFill>
            </a:endParaRPr>
          </a:p>
          <a:p>
            <a:endParaRPr lang="ru-RU" sz="4900" b="1" dirty="0" smtClean="0">
              <a:solidFill>
                <a:srgbClr val="002060"/>
              </a:solidFill>
            </a:endParaRPr>
          </a:p>
          <a:p>
            <a:endParaRPr lang="be-BY" sz="3600" b="1" u="sng" dirty="0" smtClean="0"/>
          </a:p>
          <a:p>
            <a:endParaRPr lang="ru-RU" sz="4300" i="1" dirty="0" smtClean="0"/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42910" y="285728"/>
            <a:ext cx="8183880" cy="1357322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Второе отделение вспомогательной школы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spcBef>
                <a:spcPct val="0"/>
              </a:spcBef>
              <a:defRPr/>
            </a:pPr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(вспомогательной школы-интерната) </a:t>
            </a:r>
          </a:p>
          <a:p>
            <a:pPr algn="ctr">
              <a:spcBef>
                <a:spcPct val="0"/>
              </a:spcBef>
              <a:defRPr/>
            </a:pPr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для детей с интеллектуальной недостаточностью</a:t>
            </a:r>
            <a:endParaRPr kumimoji="0" lang="ru-RU" sz="2500" b="1" i="0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пк\Desktop\Рисунок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7999"/>
          </a:xfrm>
          <a:prstGeom prst="rect">
            <a:avLst/>
          </a:prstGeom>
          <a:noFill/>
        </p:spPr>
      </p:pic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785786" y="1428736"/>
            <a:ext cx="7696200" cy="5143536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b="1" u="sng" dirty="0" smtClean="0"/>
              <a:t> коммуникативное развитие</a:t>
            </a:r>
            <a:r>
              <a:rPr lang="ru-RU" sz="2400" b="1" dirty="0" smtClean="0"/>
              <a:t>: </a:t>
            </a:r>
            <a:r>
              <a:rPr lang="ru-RU" sz="2400" dirty="0" smtClean="0">
                <a:solidFill>
                  <a:srgbClr val="7030A0"/>
                </a:solidFill>
              </a:rPr>
              <a:t>«Элементы грамоты и развитие речи», «Русский язык», «Литературное чтение»</a:t>
            </a:r>
          </a:p>
          <a:p>
            <a:r>
              <a:rPr lang="ru-RU" sz="2400" dirty="0" smtClean="0">
                <a:solidFill>
                  <a:srgbClr val="7030A0"/>
                </a:solidFill>
              </a:rPr>
              <a:t> </a:t>
            </a:r>
          </a:p>
          <a:p>
            <a:pPr>
              <a:buFont typeface="Wingdings" pitchFamily="2" charset="2"/>
              <a:buChar char="Ø"/>
            </a:pPr>
            <a:r>
              <a:rPr lang="ru-RU" sz="2400" b="1" u="sng" dirty="0" smtClean="0"/>
              <a:t> социальное развитие</a:t>
            </a:r>
            <a:r>
              <a:rPr lang="ru-RU" sz="2400" b="1" u="sng" dirty="0" smtClean="0">
                <a:solidFill>
                  <a:srgbClr val="C00000"/>
                </a:solidFill>
              </a:rPr>
              <a:t>: </a:t>
            </a:r>
            <a:r>
              <a:rPr lang="ru-RU" sz="2400" dirty="0" smtClean="0">
                <a:solidFill>
                  <a:srgbClr val="C00000"/>
                </a:solidFill>
              </a:rPr>
              <a:t>«Ориентировка в окружающем мире», «Человек и мир», «Социально-бытовая ориентировка», «Социальная адаптация»</a:t>
            </a:r>
          </a:p>
          <a:p>
            <a:pPr>
              <a:buFont typeface="Wingdings" pitchFamily="2" charset="2"/>
              <a:buChar char="Ø"/>
            </a:pPr>
            <a:endParaRPr lang="ru-RU" sz="2400" dirty="0" smtClean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2400" b="1" u="sng" dirty="0" smtClean="0"/>
              <a:t> эстетическое развитие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: </a:t>
            </a:r>
            <a:r>
              <a:rPr lang="ru-RU" sz="2400" dirty="0" smtClean="0">
                <a:solidFill>
                  <a:srgbClr val="001A0C"/>
                </a:solidFill>
              </a:rPr>
              <a:t>«Изобразительное искусство», «Изобразительная деятельность», «Музыка», «Музыкально-ритмические занятия»</a:t>
            </a:r>
          </a:p>
          <a:p>
            <a:pPr>
              <a:buFont typeface="Wingdings" pitchFamily="2" charset="2"/>
              <a:buChar char="Ø"/>
            </a:pPr>
            <a:endParaRPr lang="ru-RU" sz="2400" dirty="0" smtClean="0">
              <a:solidFill>
                <a:srgbClr val="00B05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2400" b="1" u="sng" dirty="0" smtClean="0"/>
              <a:t> математическое развитие</a:t>
            </a:r>
            <a:r>
              <a:rPr lang="ru-RU" sz="2400" b="1" dirty="0" smtClean="0"/>
              <a:t>:</a:t>
            </a:r>
            <a:r>
              <a:rPr lang="ru-RU" sz="2400" dirty="0" smtClean="0"/>
              <a:t>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«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Элементы арифметики», «Математика»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kumimoji="0" lang="ru-RU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42910" y="548680"/>
            <a:ext cx="8183880" cy="1502988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модулей ЭУМК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пк\Desktop\Рисунок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7999"/>
          </a:xfrm>
          <a:prstGeom prst="rect">
            <a:avLst/>
          </a:prstGeom>
          <a:noFill/>
        </p:spPr>
      </p:pic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785786" y="642918"/>
            <a:ext cx="7696200" cy="535785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342900" lvl="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ru-RU" sz="2400" dirty="0" smtClean="0"/>
          </a:p>
          <a:p>
            <a:pPr algn="ctr"/>
            <a:r>
              <a:rPr lang="ru-RU" sz="3600" dirty="0" smtClean="0"/>
              <a:t>	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Электронные </a:t>
            </a:r>
          </a:p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учебно-методические комплексы</a:t>
            </a:r>
          </a:p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электронные</a:t>
            </a:r>
          </a:p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образовательные ресурсы </a:t>
            </a:r>
          </a:p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размещены на национальном образовательном портале в разделе «Электронное обучение»</a:t>
            </a:r>
            <a:r>
              <a:rPr lang="ru-RU" sz="3600" dirty="0" smtClean="0"/>
              <a:t> </a:t>
            </a:r>
          </a:p>
          <a:p>
            <a:pPr algn="ctr"/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i="1" u="sng" dirty="0" smtClean="0">
                <a:hlinkClick r:id="rId3"/>
              </a:rPr>
              <a:t>http://e-vedy.adu.by</a:t>
            </a:r>
            <a:endParaRPr lang="ru-RU" sz="3600" dirty="0" smtClean="0"/>
          </a:p>
          <a:p>
            <a:endParaRPr lang="ru-RU" sz="3600" i="1" dirty="0" smtClean="0"/>
          </a:p>
          <a:p>
            <a:r>
              <a:rPr lang="ru-RU" sz="2800" i="1" dirty="0" smtClean="0"/>
              <a:t>	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42910" y="548680"/>
            <a:ext cx="8183880" cy="1502988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>
              <a:spcBef>
                <a:spcPct val="0"/>
              </a:spcBef>
              <a:defRPr/>
            </a:pP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пк\Desktop\Рисунок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7999"/>
          </a:xfrm>
          <a:prstGeom prst="rect">
            <a:avLst/>
          </a:prstGeom>
          <a:noFill/>
        </p:spPr>
      </p:pic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785786" y="2571744"/>
            <a:ext cx="7696200" cy="264320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lvl="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ru-RU" sz="2400" dirty="0" smtClean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42910" y="548680"/>
            <a:ext cx="8183880" cy="1502988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Работа с системой интерактивной сенсорной </a:t>
            </a:r>
          </a:p>
          <a:p>
            <a:pPr algn="ctr">
              <a:spcBef>
                <a:spcPct val="0"/>
              </a:spcBef>
              <a:defRPr/>
            </a:pP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ITS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-25-65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3074" name="Picture 2" descr="C:\Users\Людмила\Desktop\изображение_viber_2021-02-24_14-16-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571612"/>
            <a:ext cx="2714644" cy="3929090"/>
          </a:xfrm>
          <a:prstGeom prst="rect">
            <a:avLst/>
          </a:prstGeom>
          <a:noFill/>
        </p:spPr>
      </p:pic>
      <p:pic>
        <p:nvPicPr>
          <p:cNvPr id="3076" name="Picture 4" descr="C:\Users\Людмила\Desktop\изображение_viber_2021-02-24_14-16-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2500306"/>
            <a:ext cx="2714644" cy="4143404"/>
          </a:xfrm>
          <a:prstGeom prst="rect">
            <a:avLst/>
          </a:prstGeom>
          <a:noFill/>
        </p:spPr>
      </p:pic>
      <p:pic>
        <p:nvPicPr>
          <p:cNvPr id="3077" name="Picture 5" descr="C:\Users\Людмила\Desktop\изображение_viber_2021-02-24_14-16-07.jpg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71802" y="2071678"/>
            <a:ext cx="2747962" cy="407196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пк\Desktop\Рисунок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908" y="1"/>
            <a:ext cx="9143999" cy="6857999"/>
          </a:xfrm>
          <a:prstGeom prst="rect">
            <a:avLst/>
          </a:prstGeom>
          <a:noFill/>
        </p:spPr>
      </p:pic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785786" y="2571744"/>
            <a:ext cx="7696200" cy="264320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lvl="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ru-RU" sz="24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42910" y="548680"/>
            <a:ext cx="8183880" cy="1502988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>
              <a:spcBef>
                <a:spcPct val="0"/>
              </a:spcBef>
              <a:defRPr/>
            </a:pP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Рисунок 7" descr="H:\DCIM\Camera\IMG_20141204_112603.jpg"/>
          <p:cNvPicPr>
            <a:picLocks noChangeAspect="1" noChangeArrowheads="1"/>
          </p:cNvPicPr>
          <p:nvPr/>
        </p:nvPicPr>
        <p:blipFill>
          <a:blip r:embed="rId3" cstate="print"/>
          <a:srcRect r="4518"/>
          <a:stretch>
            <a:fillRect/>
          </a:stretch>
        </p:blipFill>
        <p:spPr bwMode="auto">
          <a:xfrm>
            <a:off x="4643438" y="1571612"/>
            <a:ext cx="4286280" cy="3286148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000240"/>
            <a:ext cx="4500594" cy="3643338"/>
          </a:xfrm>
          <a:prstGeom prst="rect">
            <a:avLst/>
          </a:prstGeom>
          <a:noFill/>
          <a:ln w="228600" cap="sq" cmpd="thickThin">
            <a:noFill/>
            <a:miter lim="800000"/>
            <a:headEnd/>
            <a:tailEnd/>
          </a:ln>
          <a:effectLst>
            <a:innerShdw blurRad="76200">
              <a:srgbClr val="000000"/>
            </a:inn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214282" y="214290"/>
            <a:ext cx="84296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РАЗВИТИЕ КОММУНИКАТИВНЫХ УМЕНИЙ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 ПОМОЩЬЮ ПИСЬМЕННОЙ РЕЧИ ПОСРЕДСТВОМ КОМПЬЮТЕРА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У «НЕГОВОРЯЩЕГО» РЕБЕНКА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 ТЯЖЕЛЫМИ МНОЖЕСТВЕННЫМИ НАРУШЕНИЯМИ РАЗВИТИЯ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4929190" y="4214818"/>
            <a:ext cx="3786214" cy="2357454"/>
          </a:xfrm>
          <a:prstGeom prst="rect">
            <a:avLst/>
          </a:prstGeom>
          <a:ln w="228600" cap="sq" cmpd="thickThin">
            <a:noFill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пк\Desktop\Рисунок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785786" y="2571744"/>
            <a:ext cx="7696200" cy="264320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lvl="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ru-RU" sz="24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42910" y="548680"/>
            <a:ext cx="8183880" cy="522866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>
              <a:spcBef>
                <a:spcPct val="0"/>
              </a:spcBef>
              <a:defRPr/>
            </a:pP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7" name="Picture 3" descr="C:\Users\Людмила\Desktop\20210224_1523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107191" y="1178704"/>
            <a:ext cx="5000662" cy="3929089"/>
          </a:xfrm>
          <a:prstGeom prst="rect">
            <a:avLst/>
          </a:prstGeom>
          <a:noFill/>
        </p:spPr>
      </p:pic>
      <p:pic>
        <p:nvPicPr>
          <p:cNvPr id="1028" name="Picture 4" descr="C:\Users\Людмила\Desktop\20210224_1525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4213997" y="2215367"/>
            <a:ext cx="5000660" cy="385602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пк\Desktop\Рисунок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785786" y="928670"/>
            <a:ext cx="7715304" cy="7143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rgbClr val="002060"/>
            </a:solidFill>
          </a:ln>
        </p:spPr>
        <p:txBody>
          <a:bodyPr>
            <a:normAutofit/>
          </a:bodyPr>
          <a:lstStyle/>
          <a:p>
            <a:pPr marL="342900" lvl="0" indent="-34290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Компьютерная программа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Arial Black" pitchFamily="34" charset="0"/>
                <a:cs typeface="Times New Roman" pitchFamily="18" charset="0"/>
              </a:rPr>
              <a:t>«Специальные образовательные средства»</a:t>
            </a:r>
            <a:r>
              <a:rPr lang="ru-RU" sz="2000" dirty="0" smtClean="0">
                <a:latin typeface="Arial Black" pitchFamily="34" charset="0"/>
                <a:cs typeface="Times New Roman" pitchFamily="18" charset="0"/>
              </a:rPr>
              <a:t> 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42910" y="285728"/>
            <a:ext cx="8183880" cy="571504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1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Ресурсное обеспечение</a:t>
            </a:r>
          </a:p>
          <a:p>
            <a:pPr algn="ctr">
              <a:spcBef>
                <a:spcPct val="0"/>
              </a:spcBef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  <a:defRPr/>
            </a:pPr>
            <a:r>
              <a:rPr lang="ru-RU" sz="24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4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8" descr="http://s.rpod.ru/data/pictures/00/00/05/30/20/9f4761d32d5c54109bd96f435abceb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2" y="2714620"/>
            <a:ext cx="4143404" cy="3571900"/>
          </a:xfrm>
          <a:prstGeom prst="rect">
            <a:avLst/>
          </a:prstGeom>
          <a:noFill/>
          <a:ln w="3810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785786" y="1785926"/>
            <a:ext cx="7696200" cy="64294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rgbClr val="002060"/>
            </a:solidFill>
          </a:ln>
        </p:spPr>
        <p:txBody>
          <a:bodyPr>
            <a:normAutofit fontScale="62500" lnSpcReduction="20000"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рекомендована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Министерством образования Республики Беларусь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 использованию при реализации образовательных программ специального образования</a:t>
            </a:r>
            <a:endParaRPr lang="ru-RU" sz="2400" dirty="0" smtClean="0"/>
          </a:p>
        </p:txBody>
      </p:sp>
      <p:pic>
        <p:nvPicPr>
          <p:cNvPr id="8" name="Picture 4" descr="http://www.specedu.narod.ru/Produkts/SPECTOOLS/SpEdTl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5008" y="2714620"/>
            <a:ext cx="3238500" cy="3000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71934" y="4643446"/>
            <a:ext cx="3143272" cy="2071702"/>
          </a:xfrm>
          <a:prstGeom prst="rect">
            <a:avLst/>
          </a:prstGeom>
          <a:noFill/>
          <a:ln w="38100">
            <a:solidFill>
              <a:srgbClr val="002060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пк\Desktop\Рисунок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7999"/>
          </a:xfrm>
          <a:prstGeom prst="rect">
            <a:avLst/>
          </a:prstGeom>
          <a:noFill/>
        </p:spPr>
      </p:pic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785786" y="2571744"/>
            <a:ext cx="7696200" cy="264320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rgbClr val="002060"/>
            </a:solidFill>
          </a:ln>
        </p:spPr>
        <p:txBody>
          <a:bodyPr>
            <a:normAutofit/>
          </a:bodyPr>
          <a:lstStyle/>
          <a:p>
            <a:pPr marL="342900" lvl="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ru-RU" sz="24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42910" y="285728"/>
            <a:ext cx="8183880" cy="857256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Примеры проектов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6" name="Содержимое 3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6957" y="1214422"/>
            <a:ext cx="8050085" cy="5214974"/>
          </a:xfrm>
          <a:prstGeom prst="rect">
            <a:avLst/>
          </a:prstGeom>
          <a:noFill/>
          <a:ln w="57150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7" name="Picture 2" descr="Картинки по запросу анимации для школьной презентаци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9454" y="3857628"/>
            <a:ext cx="1592186" cy="197974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пк\Desktop\Рисунок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42910" y="285728"/>
            <a:ext cx="8183880" cy="1143008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3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Величина.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Конструктор</a:t>
            </a:r>
            <a:endParaRPr kumimoji="0" lang="ru-RU" sz="33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6" name="Содержимое 3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142985"/>
            <a:ext cx="5429289" cy="3429024"/>
          </a:xfrm>
          <a:prstGeom prst="rect">
            <a:avLst/>
          </a:prstGeom>
          <a:noFill/>
          <a:ln w="38100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7" name="Содержимое 3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3357562"/>
            <a:ext cx="5953869" cy="3357586"/>
          </a:xfrm>
          <a:prstGeom prst="rect">
            <a:avLst/>
          </a:prstGeom>
          <a:noFill/>
          <a:ln w="38100">
            <a:solidFill>
              <a:srgbClr val="00206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пк\Desktop\Рисунок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54098"/>
          </a:xfrm>
        </p:spPr>
        <p:txBody>
          <a:bodyPr>
            <a:normAutofit/>
          </a:bodyPr>
          <a:lstStyle/>
          <a:p>
            <a:pPr marL="386715" marR="697865" indent="-228600">
              <a:lnSpc>
                <a:spcPts val="2500"/>
              </a:lnSpc>
              <a:spcBef>
                <a:spcPts val="2005"/>
              </a:spcBef>
              <a:tabLst>
                <a:tab pos="386715" algn="l"/>
              </a:tabLst>
            </a:pPr>
            <a:r>
              <a:rPr lang="ru-RU" sz="3200" b="1" spc="-5" dirty="0" smtClean="0">
                <a:latin typeface="Times New Roman"/>
                <a:cs typeface="Times New Roman"/>
              </a:rPr>
              <a:t>Развивающие</a:t>
            </a:r>
            <a:r>
              <a:rPr lang="ru-RU" sz="3200" b="1" spc="-45" dirty="0" smtClean="0">
                <a:latin typeface="Times New Roman"/>
                <a:cs typeface="Times New Roman"/>
              </a:rPr>
              <a:t> </a:t>
            </a:r>
            <a:r>
              <a:rPr lang="ru-RU" sz="3200" b="1" spc="-10" dirty="0" smtClean="0">
                <a:latin typeface="Times New Roman"/>
                <a:cs typeface="Times New Roman"/>
              </a:rPr>
              <a:t>компьютерные </a:t>
            </a:r>
            <a:r>
              <a:rPr lang="ru-RU" sz="3200" b="1" spc="-585" dirty="0" smtClean="0">
                <a:latin typeface="Times New Roman"/>
                <a:cs typeface="Times New Roman"/>
              </a:rPr>
              <a:t> </a:t>
            </a:r>
            <a:r>
              <a:rPr lang="ru-RU" sz="3200" b="1" spc="-5" dirty="0" smtClean="0">
                <a:latin typeface="Times New Roman"/>
                <a:cs typeface="Times New Roman"/>
              </a:rPr>
              <a:t>программы</a:t>
            </a:r>
          </a:p>
        </p:txBody>
      </p:sp>
      <p:sp>
        <p:nvSpPr>
          <p:cNvPr id="4098" name="AutoShape 2" descr="Картинки по запросу анимации для школьной презентаци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 descr="E:\29.03.2017\DSCN2661.JPG"/>
          <p:cNvPicPr>
            <a:picLocks noChangeAspect="1" noChangeArrowheads="1"/>
          </p:cNvPicPr>
          <p:nvPr/>
        </p:nvPicPr>
        <p:blipFill>
          <a:blip r:embed="rId3" cstate="print"/>
          <a:srcRect l="12933" r="12055" b="13789"/>
          <a:stretch>
            <a:fillRect/>
          </a:stretch>
        </p:blipFill>
        <p:spPr bwMode="auto">
          <a:xfrm>
            <a:off x="142844" y="1214422"/>
            <a:ext cx="3214710" cy="40005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E:\29.03.2017\DSCN267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2000240"/>
            <a:ext cx="2789468" cy="45005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E:\29.03.2017\DSCN267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0430" y="2500306"/>
            <a:ext cx="2487898" cy="18661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пк\Desktop\Рисунок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7999"/>
          </a:xfrm>
          <a:prstGeom prst="rect">
            <a:avLst/>
          </a:prstGeom>
          <a:noFill/>
        </p:spPr>
      </p:pic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785786" y="1357298"/>
            <a:ext cx="7696200" cy="4929222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 ИНСТРУКТИВНО-МЕТОДИЧЕСКОЕ ПИСЬМО</a:t>
            </a:r>
            <a:endParaRPr lang="ru-RU" sz="15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МИНИСТЕРСТВА ОБРАЗОВАНИЯ РЕСПУБЛИКИ БЕЛАРУСЬ</a:t>
            </a:r>
            <a:endParaRPr lang="ru-RU" sz="15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«О работе в 2020/2021 учебном году педагогических коллективов учреждений образования, реализующих образовательную программу специального образования на уровне общего среднего образования, образовательную программу специального образования на уровне общего среднего образования для лиц с интеллектуальной недостаточностью»</a:t>
            </a:r>
          </a:p>
          <a:p>
            <a:endParaRPr lang="ru-RU" sz="15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ИНСТРУКТИВНО-МЕТОДИЧЕСКОЕ ПИСЬМО</a:t>
            </a:r>
            <a:endParaRPr lang="ru-RU" sz="15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МИНИСТЕРСТВА ОБРАЗОВАНИЯ РЕСПУБЛИКИ БЕЛАРУСЬ</a:t>
            </a:r>
          </a:p>
          <a:p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 «Об использовании современных информационных коммуникативных технологий в учреждениях дошкольного, общего среднего, специального образования в 2020/2021 учебном году»</a:t>
            </a:r>
          </a:p>
          <a:p>
            <a:endParaRPr lang="ru-RU" sz="15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ИНСТРУКТИВНО-МЕТОДИЧЕСКОЕ ПИСЬМО</a:t>
            </a:r>
            <a:endParaRPr lang="ru-RU" sz="15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МИНИСТЕРСТВА ОБРАЗОВАНИЯ РЕСПУБЛИКИ БЕЛАРУСЬ</a:t>
            </a:r>
          </a:p>
          <a:p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 «Об использовании информационных коммуникативных технологий  в образовательном процессе с детьми с особенностями психофизического развития» (25.05.2012)</a:t>
            </a:r>
          </a:p>
          <a:p>
            <a:endParaRPr lang="ru-RU" sz="15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 Санитарные нормы, правила и гигиенические нормативы</a:t>
            </a:r>
          </a:p>
          <a:p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«Гигиенические требования к устройству, оборудованию, содержанию и</a:t>
            </a:r>
          </a:p>
          <a:p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режиму отдельных учреждений, обеспечивающих получение специального</a:t>
            </a:r>
          </a:p>
          <a:p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образования» (постановление Министерства здравоохранения Республики</a:t>
            </a:r>
          </a:p>
          <a:p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Беларусь от 22.12.2010 г. № 176);</a:t>
            </a:r>
          </a:p>
          <a:p>
            <a:endParaRPr lang="ru-RU" sz="15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5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ru-RU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42910" y="548680"/>
            <a:ext cx="8183880" cy="808618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Нормативное</a:t>
            </a:r>
            <a:r>
              <a:rPr kumimoji="0" lang="ru-RU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правовое обеспечение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к\Desktop\Рисунок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7999"/>
          </a:xfrm>
          <a:prstGeom prst="rect">
            <a:avLst/>
          </a:prstGeom>
          <a:noFill/>
        </p:spPr>
      </p:pic>
      <p:pic>
        <p:nvPicPr>
          <p:cNvPr id="3074" name="Picture 2" descr="Картинки по запросу анимации для школьной презентаци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4725144"/>
            <a:ext cx="1592186" cy="1979745"/>
          </a:xfrm>
          <a:prstGeom prst="rect">
            <a:avLst/>
          </a:prstGeom>
          <a:noFill/>
        </p:spPr>
      </p:pic>
      <p:pic>
        <p:nvPicPr>
          <p:cNvPr id="2050" name="Picture 2" descr="E:\29.03.2017\DSCN267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268760"/>
            <a:ext cx="4031992" cy="3024336"/>
          </a:xfrm>
          <a:prstGeom prst="rect">
            <a:avLst/>
          </a:prstGeom>
          <a:noFill/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1" name="Picture 3" descr="E:\29.03.2017\DSCN267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4233178" y="1319550"/>
            <a:ext cx="5016535" cy="37628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пк\Desktop\Рисунок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785786" y="1071546"/>
            <a:ext cx="7696200" cy="528641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lvl="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ru-RU" sz="2400" dirty="0" smtClean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42910" y="548680"/>
            <a:ext cx="8183880" cy="951494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Элементы музыкальной терапии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4099" name="Picture 3" descr="C:\Users\Людмила\Desktop\изображение_viber_2021-02-24_16-56-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06" y="1142984"/>
            <a:ext cx="3571900" cy="3929090"/>
          </a:xfrm>
          <a:prstGeom prst="rect">
            <a:avLst/>
          </a:prstGeom>
          <a:noFill/>
        </p:spPr>
      </p:pic>
      <p:pic>
        <p:nvPicPr>
          <p:cNvPr id="4100" name="Picture 4" descr="C:\Users\Людмила\Desktop\изображение_viber_2021-02-24_16-56-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1214422"/>
            <a:ext cx="3000396" cy="4786346"/>
          </a:xfrm>
          <a:prstGeom prst="rect">
            <a:avLst/>
          </a:prstGeom>
          <a:noFill/>
        </p:spPr>
      </p:pic>
      <p:pic>
        <p:nvPicPr>
          <p:cNvPr id="4102" name="Picture 6" descr="C:\Users\Людмила\Desktop\изображение_viber_2021-02-24_16-56-4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71802" y="3000372"/>
            <a:ext cx="3143272" cy="371477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786050" y="4429132"/>
            <a:ext cx="5780164" cy="145848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" name="Picture 2" descr="C:\Users\пк\Desktop\Рисунок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7999"/>
          </a:xfrm>
          <a:prstGeom prst="rect">
            <a:avLst/>
          </a:prstGeom>
          <a:noFill/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51520" y="548680"/>
            <a:ext cx="8712968" cy="511256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6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 descr="C:\Users\Людмила\Desktop\изображение_viber_2021-02-24_16-56-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000108"/>
            <a:ext cx="4714908" cy="371477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71472" y="142852"/>
            <a:ext cx="82153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1495425" algn="l"/>
              </a:tabLs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Канал на </a:t>
            </a:r>
            <a:r>
              <a:rPr lang="ru-RU" dirty="0" smtClean="0">
                <a:solidFill>
                  <a:srgbClr val="DD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 </a:t>
            </a:r>
            <a:r>
              <a:rPr lang="ru-RU" u="sng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YouTube</a:t>
            </a:r>
            <a:r>
              <a:rPr lang="ru-RU" u="sng" dirty="0" smtClean="0"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	</a:t>
            </a:r>
            <a:endParaRPr lang="ru-RU" u="sng" dirty="0" smtClean="0">
              <a:latin typeface="Times New Roman" pitchFamily="18" charset="0"/>
              <a:ea typeface="Calibri" pitchFamily="34" charset="0"/>
              <a:cs typeface="Times New Roman" pitchFamily="18" charset="0"/>
              <a:hlinkClick r:id="rId5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495425" algn="l"/>
              </a:tabLst>
            </a:pPr>
            <a:r>
              <a:rPr lang="ru-RU" dirty="0" smtClean="0">
                <a:latin typeface="Arial" pitchFamily="34" charset="0"/>
                <a:ea typeface="Calibri" pitchFamily="34" charset="0"/>
                <a:cs typeface="Times New Roman" pitchFamily="18" charset="0"/>
                <a:hlinkClick r:id="rId5"/>
              </a:rPr>
              <a:t>https://www.youtube.com/channel/UCJgkHV7BHyTSg9dBz2wUnBQ</a:t>
            </a:r>
            <a:r>
              <a:rPr lang="ru-RU" sz="70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1" name="Picture 1" descr="C:\Users\Людмила\Desktop\инклюзивная Беларусь 201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14744" y="3357562"/>
            <a:ext cx="5357850" cy="335758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пк\Desktop\Рисунок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Использование ЭСО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в театрализованной деятельности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59832" y="1556792"/>
            <a:ext cx="2664296" cy="1443580"/>
          </a:xfrm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Просмотр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Прослушивание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Проигрывание 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5" name="Picture 3" descr="E:\Новые фото март 2017\DSCN25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1357298"/>
            <a:ext cx="3071994" cy="2304256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8196" name="Picture 4" descr="E:\Новые фото март 2017\DSCN2521.JPG"/>
          <p:cNvPicPr>
            <a:picLocks noChangeAspect="1" noChangeArrowheads="1"/>
          </p:cNvPicPr>
          <p:nvPr/>
        </p:nvPicPr>
        <p:blipFill>
          <a:blip r:embed="rId4" cstate="print"/>
          <a:srcRect t="5639" r="9604" b="7031"/>
          <a:stretch>
            <a:fillRect/>
          </a:stretch>
        </p:blipFill>
        <p:spPr bwMode="auto">
          <a:xfrm rot="5400000">
            <a:off x="2678893" y="3607595"/>
            <a:ext cx="3571900" cy="2357454"/>
          </a:xfrm>
          <a:prstGeom prst="rect">
            <a:avLst/>
          </a:prstGeom>
          <a:noFill/>
          <a:effectLst/>
        </p:spPr>
      </p:pic>
      <p:pic>
        <p:nvPicPr>
          <p:cNvPr id="8197" name="Picture 5" descr="E:\Новые фото март 2017\DSCN252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1357298"/>
            <a:ext cx="2951433" cy="2357454"/>
          </a:xfrm>
          <a:prstGeom prst="rect">
            <a:avLst/>
          </a:prstGeom>
          <a:noFill/>
          <a:effectLst/>
        </p:spPr>
      </p:pic>
      <p:pic>
        <p:nvPicPr>
          <p:cNvPr id="8200" name="Picture 8" descr="E:\Новые фото март 2017\DSCN253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57884" y="3857628"/>
            <a:ext cx="3071833" cy="2714644"/>
          </a:xfrm>
          <a:prstGeom prst="rect">
            <a:avLst/>
          </a:prstGeom>
          <a:noFill/>
          <a:effectLst/>
        </p:spPr>
      </p:pic>
      <p:pic>
        <p:nvPicPr>
          <p:cNvPr id="8201" name="Picture 9" descr="E:\Новые фото март 2017\DSCN253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2844" y="3857628"/>
            <a:ext cx="2957303" cy="2714644"/>
          </a:xfrm>
          <a:prstGeom prst="rect">
            <a:avLst/>
          </a:prstGeom>
          <a:noFill/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пк\Desktop\Рисунок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882906"/>
          </a:xfrm>
        </p:spPr>
        <p:txBody>
          <a:bodyPr>
            <a:normAutofit/>
          </a:bodyPr>
          <a:lstStyle/>
          <a:p>
            <a:r>
              <a:rPr lang="ru-RU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Досуговая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деятельность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142984"/>
            <a:ext cx="3929091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 descr="C:\Users\home\Desktop\ЭСО\Дашкевич\IMG_20180608_10065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1142984"/>
            <a:ext cx="4000528" cy="2606674"/>
          </a:xfrm>
          <a:prstGeom prst="rect">
            <a:avLst/>
          </a:prstGeom>
          <a:noFill/>
        </p:spPr>
      </p:pic>
      <p:pic>
        <p:nvPicPr>
          <p:cNvPr id="1028" name="Picture 4" descr="C:\Users\home\Desktop\ЭСО\Дашкевич\IMG_20190307_1340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3929066"/>
            <a:ext cx="4000528" cy="2786082"/>
          </a:xfrm>
          <a:prstGeom prst="rect">
            <a:avLst/>
          </a:prstGeom>
          <a:noFill/>
        </p:spPr>
      </p:pic>
      <p:pic>
        <p:nvPicPr>
          <p:cNvPr id="1030" name="Picture 6" descr="C:\Users\home\Desktop\ЭСО\Дашкевич\IMG_20200306_10083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6314" y="3857628"/>
            <a:ext cx="4000528" cy="285752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пк\Desktop\Рисунок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7999"/>
          </a:xfrm>
          <a:prstGeom prst="rect">
            <a:avLst/>
          </a:prstGeom>
          <a:noFill/>
        </p:spPr>
      </p:pic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785786" y="3643314"/>
            <a:ext cx="7696200" cy="2643206"/>
          </a:xfrm>
          <a:prstGeom prst="rect">
            <a:avLst/>
          </a:prstGeom>
        </p:spPr>
        <p:txBody>
          <a:bodyPr>
            <a:normAutofit fontScale="4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27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2700" dirty="0" smtClean="0"/>
          </a:p>
          <a:p>
            <a:pPr marL="342900" marR="0" lvl="0" indent="-342900" algn="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2000" dirty="0" smtClean="0"/>
          </a:p>
          <a:p>
            <a:pPr marL="342900" marR="0" lvl="0" indent="-342900" algn="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50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Хомутовская</a:t>
            </a:r>
            <a:r>
              <a:rPr kumimoji="0" lang="ru-RU" sz="50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Л.А., </a:t>
            </a:r>
          </a:p>
          <a:p>
            <a:pPr marL="342900" marR="0" lvl="0" indent="-342900" algn="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50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заместитель директора</a:t>
            </a:r>
          </a:p>
          <a:p>
            <a:pPr marL="342900" marR="0" lvl="0" indent="-342900" algn="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50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по учебно-воспитательной работе</a:t>
            </a:r>
          </a:p>
          <a:p>
            <a:pPr marL="342900" marR="0" lvl="0" indent="-342900" algn="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5000" i="1" baseline="0" dirty="0" smtClean="0">
                <a:latin typeface="Times New Roman" pitchFamily="18" charset="0"/>
                <a:cs typeface="Times New Roman" pitchFamily="18" charset="0"/>
              </a:rPr>
              <a:t>ГУО</a:t>
            </a:r>
            <a:r>
              <a:rPr lang="ru-RU" sz="5000" i="1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5000" i="1" dirty="0" err="1" smtClean="0">
                <a:latin typeface="Times New Roman" pitchFamily="18" charset="0"/>
                <a:cs typeface="Times New Roman" pitchFamily="18" charset="0"/>
              </a:rPr>
              <a:t>Мозырский</a:t>
            </a:r>
            <a:r>
              <a:rPr lang="ru-RU" sz="5000" i="1" dirty="0" smtClean="0">
                <a:latin typeface="Times New Roman" pitchFamily="18" charset="0"/>
                <a:cs typeface="Times New Roman" pitchFamily="18" charset="0"/>
              </a:rPr>
              <a:t> районный </a:t>
            </a:r>
            <a:r>
              <a:rPr lang="ru-RU" sz="5000" i="1" dirty="0" err="1" smtClean="0">
                <a:latin typeface="Times New Roman" pitchFamily="18" charset="0"/>
                <a:cs typeface="Times New Roman" pitchFamily="18" charset="0"/>
              </a:rPr>
              <a:t>ЦКРОиР</a:t>
            </a:r>
            <a:r>
              <a:rPr lang="ru-RU" sz="5000" i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kumimoji="0" lang="ru-RU" sz="50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ru-RU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42910" y="548680"/>
            <a:ext cx="8183880" cy="2951758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Организация процесса обучения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детей с тяжелыми множественными нарушениями на основе электронных образовательных ресурсов 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пк\Desktop\Рисунок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7999"/>
          </a:xfrm>
          <a:prstGeom prst="rect">
            <a:avLst/>
          </a:prstGeom>
          <a:noFill/>
        </p:spPr>
      </p:pic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785786" y="1928802"/>
            <a:ext cx="7696200" cy="4357718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Компьютер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Принтер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Планшет</a:t>
            </a:r>
            <a:endParaRPr kumimoji="0" lang="ru-RU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Телевизор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Магнитофон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Фотоаппарат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Видеокамера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kumimoji="0" lang="ru-RU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нтерактивная</a:t>
            </a: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доска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Видеомагнитофон, DVD плейер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Мультимедийный</a:t>
            </a: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проектор</a:t>
            </a:r>
          </a:p>
          <a:p>
            <a:pPr>
              <a:buFont typeface="Arial" pitchFamily="34" charset="0"/>
              <a:buChar char="•"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  Система интерактивная сенсорная 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ITS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-25-65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R</a:t>
            </a:r>
            <a:endParaRPr lang="ru-RU" sz="29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ru-RU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42910" y="548680"/>
            <a:ext cx="8183880" cy="1308684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Используемые</a:t>
            </a:r>
            <a:r>
              <a:rPr kumimoji="0" lang="ru-RU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средства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информационно-коммуникативных технологий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22070" y="175864"/>
            <a:ext cx="6219825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Преимущества</a:t>
            </a:r>
            <a:r>
              <a:rPr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spc="-1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использования</a:t>
            </a:r>
            <a:r>
              <a:rPr sz="3200" spc="-3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3200" spc="-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ЭСО</a:t>
            </a:r>
            <a:endParaRPr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946403" y="676655"/>
            <a:ext cx="8197850" cy="1161415"/>
            <a:chOff x="946403" y="676655"/>
            <a:chExt cx="8197850" cy="116141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46403" y="1138427"/>
              <a:ext cx="8197596" cy="69951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03019" y="676655"/>
              <a:ext cx="7648956" cy="964691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946403" y="1906523"/>
            <a:ext cx="8197850" cy="3703320"/>
            <a:chOff x="946403" y="1906523"/>
            <a:chExt cx="8197850" cy="3703320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46403" y="2555747"/>
              <a:ext cx="8197596" cy="69494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03019" y="1906523"/>
              <a:ext cx="7630668" cy="1152143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46403" y="3735323"/>
              <a:ext cx="8197596" cy="69494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03019" y="3268979"/>
              <a:ext cx="7685532" cy="964691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46403" y="4914900"/>
              <a:ext cx="8197596" cy="69494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03019" y="4448555"/>
              <a:ext cx="7680959" cy="969263"/>
            </a:xfrm>
            <a:prstGeom prst="rect">
              <a:avLst/>
            </a:prstGeom>
          </p:spPr>
        </p:pic>
      </p:grpSp>
      <p:grpSp>
        <p:nvGrpSpPr>
          <p:cNvPr id="13" name="object 13"/>
          <p:cNvGrpSpPr/>
          <p:nvPr/>
        </p:nvGrpSpPr>
        <p:grpSpPr>
          <a:xfrm>
            <a:off x="946403" y="5678423"/>
            <a:ext cx="8197850" cy="1111250"/>
            <a:chOff x="946403" y="5678423"/>
            <a:chExt cx="8197850" cy="1111250"/>
          </a:xfrm>
        </p:grpSpPr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46403" y="6094474"/>
              <a:ext cx="8197596" cy="69494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303019" y="5678423"/>
              <a:ext cx="7648956" cy="918972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1621663" y="780745"/>
            <a:ext cx="6890384" cy="5504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675"/>
              </a:lnSpc>
              <a:spcBef>
                <a:spcPts val="100"/>
              </a:spcBef>
            </a:pPr>
            <a:r>
              <a:rPr sz="2400" b="1" spc="-20" dirty="0">
                <a:latin typeface="Times New Roman"/>
                <a:cs typeface="Times New Roman"/>
              </a:rPr>
              <a:t>Совершенствование</a:t>
            </a:r>
            <a:r>
              <a:rPr sz="2400" b="1" spc="35" dirty="0">
                <a:latin typeface="Times New Roman"/>
                <a:cs typeface="Times New Roman"/>
              </a:rPr>
              <a:t> </a:t>
            </a:r>
            <a:r>
              <a:rPr sz="2400" b="1" spc="-25" dirty="0">
                <a:latin typeface="Times New Roman"/>
                <a:cs typeface="Times New Roman"/>
              </a:rPr>
              <a:t>методов</a:t>
            </a:r>
            <a:r>
              <a:rPr sz="2400" b="1" spc="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и</a:t>
            </a:r>
            <a:r>
              <a:rPr sz="2400" b="1" spc="-20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технологий</a:t>
            </a:r>
            <a:r>
              <a:rPr sz="2400" b="1" spc="-1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отбора</a:t>
            </a:r>
            <a:endParaRPr sz="2400" dirty="0">
              <a:latin typeface="Times New Roman"/>
              <a:cs typeface="Times New Roman"/>
            </a:endParaRPr>
          </a:p>
          <a:p>
            <a:pPr marL="12700">
              <a:lnSpc>
                <a:spcPts val="2675"/>
              </a:lnSpc>
            </a:pPr>
            <a:r>
              <a:rPr sz="2400" b="1" cap="small" spc="-100" dirty="0">
                <a:latin typeface="Times New Roman"/>
                <a:cs typeface="Times New Roman"/>
              </a:rPr>
              <a:t>и</a:t>
            </a:r>
            <a:r>
              <a:rPr sz="2400" b="1" spc="-20" dirty="0">
                <a:latin typeface="Times New Roman"/>
                <a:cs typeface="Times New Roman"/>
              </a:rPr>
              <a:t> </a:t>
            </a:r>
            <a:r>
              <a:rPr sz="2400" b="1" spc="5" dirty="0">
                <a:latin typeface="Times New Roman"/>
                <a:cs typeface="Times New Roman"/>
              </a:rPr>
              <a:t>пр</a:t>
            </a:r>
            <a:r>
              <a:rPr sz="2400" b="1" spc="-35" dirty="0">
                <a:latin typeface="Times New Roman"/>
                <a:cs typeface="Times New Roman"/>
              </a:rPr>
              <a:t>е</a:t>
            </a:r>
            <a:r>
              <a:rPr sz="2400" b="1" spc="5" dirty="0">
                <a:latin typeface="Times New Roman"/>
                <a:cs typeface="Times New Roman"/>
              </a:rPr>
              <a:t>д</a:t>
            </a:r>
            <a:r>
              <a:rPr sz="2400" b="1" spc="-10" dirty="0">
                <a:latin typeface="Times New Roman"/>
                <a:cs typeface="Times New Roman"/>
              </a:rPr>
              <a:t>с</a:t>
            </a:r>
            <a:r>
              <a:rPr sz="2400" b="1" spc="40" dirty="0">
                <a:latin typeface="Times New Roman"/>
                <a:cs typeface="Times New Roman"/>
              </a:rPr>
              <a:t>т</a:t>
            </a:r>
            <a:r>
              <a:rPr sz="2400" b="1" dirty="0">
                <a:latin typeface="Times New Roman"/>
                <a:cs typeface="Times New Roman"/>
              </a:rPr>
              <a:t>а</a:t>
            </a:r>
            <a:r>
              <a:rPr sz="2400" b="1" spc="-25" dirty="0">
                <a:latin typeface="Times New Roman"/>
                <a:cs typeface="Times New Roman"/>
              </a:rPr>
              <a:t>в</a:t>
            </a:r>
            <a:r>
              <a:rPr sz="2400" b="1" spc="-5" dirty="0">
                <a:latin typeface="Times New Roman"/>
                <a:cs typeface="Times New Roman"/>
              </a:rPr>
              <a:t>л</a:t>
            </a:r>
            <a:r>
              <a:rPr sz="2400" b="1" spc="-15" dirty="0">
                <a:latin typeface="Times New Roman"/>
                <a:cs typeface="Times New Roman"/>
              </a:rPr>
              <a:t>е</a:t>
            </a:r>
            <a:r>
              <a:rPr sz="2400" b="1" spc="5" dirty="0">
                <a:latin typeface="Times New Roman"/>
                <a:cs typeface="Times New Roman"/>
              </a:rPr>
              <a:t>ни</a:t>
            </a:r>
            <a:r>
              <a:rPr sz="2400" b="1" dirty="0">
                <a:latin typeface="Times New Roman"/>
                <a:cs typeface="Times New Roman"/>
              </a:rPr>
              <a:t>я</a:t>
            </a:r>
            <a:r>
              <a:rPr sz="2400" b="1" spc="-5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с</a:t>
            </a:r>
            <a:r>
              <a:rPr sz="2400" b="1" spc="-75" dirty="0">
                <a:latin typeface="Times New Roman"/>
                <a:cs typeface="Times New Roman"/>
              </a:rPr>
              <a:t>о</a:t>
            </a:r>
            <a:r>
              <a:rPr sz="2400" b="1" spc="5" dirty="0">
                <a:latin typeface="Times New Roman"/>
                <a:cs typeface="Times New Roman"/>
              </a:rPr>
              <a:t>д</a:t>
            </a:r>
            <a:r>
              <a:rPr sz="2400" b="1" spc="-10" dirty="0">
                <a:latin typeface="Times New Roman"/>
                <a:cs typeface="Times New Roman"/>
              </a:rPr>
              <a:t>е</a:t>
            </a:r>
            <a:r>
              <a:rPr sz="2400" b="1" spc="5" dirty="0">
                <a:latin typeface="Times New Roman"/>
                <a:cs typeface="Times New Roman"/>
              </a:rPr>
              <a:t>р</a:t>
            </a:r>
            <a:r>
              <a:rPr sz="2400" b="1" spc="-35" dirty="0">
                <a:latin typeface="Times New Roman"/>
                <a:cs typeface="Times New Roman"/>
              </a:rPr>
              <a:t>ж</a:t>
            </a:r>
            <a:r>
              <a:rPr sz="2400" b="1" dirty="0">
                <a:latin typeface="Times New Roman"/>
                <a:cs typeface="Times New Roman"/>
              </a:rPr>
              <a:t>а</a:t>
            </a:r>
            <a:r>
              <a:rPr sz="2400" b="1" spc="5" dirty="0">
                <a:latin typeface="Times New Roman"/>
                <a:cs typeface="Times New Roman"/>
              </a:rPr>
              <a:t>ни</a:t>
            </a:r>
            <a:r>
              <a:rPr sz="2400" b="1" dirty="0">
                <a:latin typeface="Times New Roman"/>
                <a:cs typeface="Times New Roman"/>
              </a:rPr>
              <a:t>я</a:t>
            </a:r>
            <a:r>
              <a:rPr sz="2400" b="1" spc="1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у</a:t>
            </a:r>
            <a:r>
              <a:rPr sz="2400" b="1" spc="-10" dirty="0">
                <a:latin typeface="Times New Roman"/>
                <a:cs typeface="Times New Roman"/>
              </a:rPr>
              <a:t>че</a:t>
            </a:r>
            <a:r>
              <a:rPr sz="2400" b="1" dirty="0">
                <a:latin typeface="Times New Roman"/>
                <a:cs typeface="Times New Roman"/>
              </a:rPr>
              <a:t>б</a:t>
            </a:r>
            <a:r>
              <a:rPr sz="2400" b="1" spc="5" dirty="0">
                <a:latin typeface="Times New Roman"/>
                <a:cs typeface="Times New Roman"/>
              </a:rPr>
              <a:t>н</a:t>
            </a:r>
            <a:r>
              <a:rPr sz="2400" b="1" dirty="0">
                <a:latin typeface="Times New Roman"/>
                <a:cs typeface="Times New Roman"/>
              </a:rPr>
              <a:t>о</a:t>
            </a:r>
            <a:r>
              <a:rPr sz="2400" b="1" spc="-85" dirty="0">
                <a:latin typeface="Times New Roman"/>
                <a:cs typeface="Times New Roman"/>
              </a:rPr>
              <a:t>г</a:t>
            </a:r>
            <a:r>
              <a:rPr sz="2400" b="1" dirty="0">
                <a:latin typeface="Times New Roman"/>
                <a:cs typeface="Times New Roman"/>
              </a:rPr>
              <a:t>о</a:t>
            </a:r>
            <a:r>
              <a:rPr sz="2400" b="1" spc="20" dirty="0">
                <a:latin typeface="Times New Roman"/>
                <a:cs typeface="Times New Roman"/>
              </a:rPr>
              <a:t> </a:t>
            </a:r>
            <a:r>
              <a:rPr sz="2400" b="1" spc="5" dirty="0">
                <a:latin typeface="Times New Roman"/>
                <a:cs typeface="Times New Roman"/>
              </a:rPr>
              <a:t>пр</a:t>
            </a:r>
            <a:r>
              <a:rPr sz="2400" b="1" spc="-35" dirty="0">
                <a:latin typeface="Times New Roman"/>
                <a:cs typeface="Times New Roman"/>
              </a:rPr>
              <a:t>е</a:t>
            </a:r>
            <a:r>
              <a:rPr sz="2400" b="1" spc="5" dirty="0">
                <a:latin typeface="Times New Roman"/>
                <a:cs typeface="Times New Roman"/>
              </a:rPr>
              <a:t>д</a:t>
            </a:r>
            <a:r>
              <a:rPr sz="2400" b="1" spc="-5" dirty="0">
                <a:latin typeface="Times New Roman"/>
                <a:cs typeface="Times New Roman"/>
              </a:rPr>
              <a:t>м</a:t>
            </a:r>
            <a:r>
              <a:rPr sz="2400" b="1" spc="-10" dirty="0">
                <a:latin typeface="Times New Roman"/>
                <a:cs typeface="Times New Roman"/>
              </a:rPr>
              <a:t>е</a:t>
            </a:r>
            <a:r>
              <a:rPr sz="2400" b="1" spc="40" dirty="0">
                <a:latin typeface="Times New Roman"/>
                <a:cs typeface="Times New Roman"/>
              </a:rPr>
              <a:t>т</a:t>
            </a:r>
            <a:r>
              <a:rPr sz="2400" b="1" dirty="0">
                <a:latin typeface="Times New Roman"/>
                <a:cs typeface="Times New Roman"/>
              </a:rPr>
              <a:t>а</a:t>
            </a:r>
            <a:endParaRPr sz="2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600" dirty="0">
              <a:latin typeface="Times New Roman"/>
              <a:cs typeface="Times New Roman"/>
            </a:endParaRPr>
          </a:p>
          <a:p>
            <a:pPr marL="24130">
              <a:lnSpc>
                <a:spcPts val="2675"/>
              </a:lnSpc>
              <a:spcBef>
                <a:spcPts val="1875"/>
              </a:spcBef>
            </a:pPr>
            <a:r>
              <a:rPr sz="2400" b="1" spc="-35" dirty="0">
                <a:latin typeface="Times New Roman"/>
                <a:cs typeface="Times New Roman"/>
              </a:rPr>
              <a:t>Переход</a:t>
            </a:r>
            <a:r>
              <a:rPr sz="2400" b="1" spc="-30" dirty="0">
                <a:latin typeface="Times New Roman"/>
                <a:cs typeface="Times New Roman"/>
              </a:rPr>
              <a:t> </a:t>
            </a:r>
            <a:r>
              <a:rPr sz="2400" b="1" spc="-15" dirty="0">
                <a:latin typeface="Times New Roman"/>
                <a:cs typeface="Times New Roman"/>
              </a:rPr>
              <a:t>от</a:t>
            </a:r>
            <a:r>
              <a:rPr sz="2400" b="1" spc="-1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традиционного</a:t>
            </a:r>
            <a:r>
              <a:rPr sz="2400" b="1" spc="-75" dirty="0">
                <a:latin typeface="Times New Roman"/>
                <a:cs typeface="Times New Roman"/>
              </a:rPr>
              <a:t> </a:t>
            </a:r>
            <a:r>
              <a:rPr sz="2400" b="1" spc="-15" dirty="0">
                <a:latin typeface="Times New Roman"/>
                <a:cs typeface="Times New Roman"/>
              </a:rPr>
              <a:t>обучения</a:t>
            </a:r>
            <a:endParaRPr sz="2400" dirty="0">
              <a:latin typeface="Times New Roman"/>
              <a:cs typeface="Times New Roman"/>
            </a:endParaRPr>
          </a:p>
          <a:p>
            <a:pPr marL="24130">
              <a:lnSpc>
                <a:spcPts val="2675"/>
              </a:lnSpc>
            </a:pPr>
            <a:r>
              <a:rPr sz="2400" b="1" dirty="0">
                <a:latin typeface="Times New Roman"/>
                <a:cs typeface="Times New Roman"/>
              </a:rPr>
              <a:t>к</a:t>
            </a:r>
            <a:r>
              <a:rPr sz="2400" b="1" spc="-5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личностно-ориентированному</a:t>
            </a:r>
            <a:endParaRPr sz="2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600" dirty="0">
              <a:latin typeface="Times New Roman"/>
              <a:cs typeface="Times New Roman"/>
            </a:endParaRPr>
          </a:p>
          <a:p>
            <a:pPr marL="12700">
              <a:lnSpc>
                <a:spcPts val="2675"/>
              </a:lnSpc>
              <a:spcBef>
                <a:spcPts val="1870"/>
              </a:spcBef>
            </a:pPr>
            <a:r>
              <a:rPr sz="2400" b="1" spc="-5" dirty="0">
                <a:latin typeface="Times New Roman"/>
                <a:cs typeface="Times New Roman"/>
              </a:rPr>
              <a:t>Изменение</a:t>
            </a:r>
            <a:r>
              <a:rPr sz="2400" b="1" spc="-7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ролей</a:t>
            </a:r>
            <a:endParaRPr sz="2400" dirty="0">
              <a:latin typeface="Times New Roman"/>
              <a:cs typeface="Times New Roman"/>
            </a:endParaRPr>
          </a:p>
          <a:p>
            <a:pPr marL="12700">
              <a:lnSpc>
                <a:spcPts val="2675"/>
              </a:lnSpc>
            </a:pPr>
            <a:r>
              <a:rPr sz="2400" b="1" spc="-30" dirty="0">
                <a:latin typeface="Times New Roman"/>
                <a:cs typeface="Times New Roman"/>
              </a:rPr>
              <a:t>субъектов</a:t>
            </a:r>
            <a:r>
              <a:rPr sz="2400" b="1" spc="-20" dirty="0">
                <a:latin typeface="Times New Roman"/>
                <a:cs typeface="Times New Roman"/>
              </a:rPr>
              <a:t> образовательного</a:t>
            </a:r>
            <a:r>
              <a:rPr sz="2400" b="1" spc="2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процесса</a:t>
            </a:r>
            <a:endParaRPr sz="2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750" dirty="0">
              <a:latin typeface="Times New Roman"/>
              <a:cs typeface="Times New Roman"/>
            </a:endParaRPr>
          </a:p>
          <a:p>
            <a:pPr marL="12700" marR="357505">
              <a:lnSpc>
                <a:spcPts val="2470"/>
              </a:lnSpc>
            </a:pPr>
            <a:r>
              <a:rPr sz="2400" b="1" spc="-10" dirty="0">
                <a:latin typeface="Times New Roman"/>
                <a:cs typeface="Times New Roman"/>
              </a:rPr>
              <a:t>Размывание </a:t>
            </a:r>
            <a:r>
              <a:rPr sz="2400" b="1" spc="-15" dirty="0">
                <a:latin typeface="Times New Roman"/>
                <a:cs typeface="Times New Roman"/>
              </a:rPr>
              <a:t>социокультурной </a:t>
            </a:r>
            <a:r>
              <a:rPr sz="2400" b="1" spc="-5" dirty="0">
                <a:latin typeface="Times New Roman"/>
                <a:cs typeface="Times New Roman"/>
              </a:rPr>
              <a:t>направленности </a:t>
            </a:r>
            <a:r>
              <a:rPr sz="2400" b="1" spc="-58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образования</a:t>
            </a:r>
            <a:endParaRPr sz="2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6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180"/>
              </a:spcBef>
            </a:pPr>
            <a:r>
              <a:rPr sz="2400" b="1" spc="-20" dirty="0">
                <a:latin typeface="Times New Roman"/>
                <a:cs typeface="Times New Roman"/>
              </a:rPr>
              <a:t>Повышение</a:t>
            </a:r>
            <a:r>
              <a:rPr sz="2400" b="1" spc="30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эффективности</a:t>
            </a:r>
            <a:r>
              <a:rPr sz="2400" b="1" spc="5" dirty="0">
                <a:latin typeface="Times New Roman"/>
                <a:cs typeface="Times New Roman"/>
              </a:rPr>
              <a:t> </a:t>
            </a:r>
            <a:r>
              <a:rPr sz="2400" b="1" spc="-15" dirty="0">
                <a:latin typeface="Times New Roman"/>
                <a:cs typeface="Times New Roman"/>
              </a:rPr>
              <a:t>обучения</a:t>
            </a:r>
            <a:endParaRPr sz="2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пк\Desktop\Рисунок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Положительные стороны использования 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ИКТ и ТСО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в работе с детьми с ТМНР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4268799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Дети легче усваивают понятия формы, цвета, величины</a:t>
            </a:r>
          </a:p>
          <a:p>
            <a:pPr>
              <a:buFont typeface="Wingdings" pitchFamily="2" charset="2"/>
              <a:buChar char="Ø"/>
            </a:pPr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Быстрее начинают ориентироваться на плоскости и в пространстве</a:t>
            </a:r>
          </a:p>
          <a:p>
            <a:pPr>
              <a:buFont typeface="Wingdings" pitchFamily="2" charset="2"/>
              <a:buChar char="Ø"/>
            </a:pPr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Развивается мелкая моторика</a:t>
            </a:r>
          </a:p>
          <a:p>
            <a:pPr>
              <a:buFont typeface="Wingdings" pitchFamily="2" charset="2"/>
              <a:buChar char="Ø"/>
            </a:pPr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Воспитывается усидчивость и сосредоточенность</a:t>
            </a:r>
          </a:p>
          <a:p>
            <a:pPr>
              <a:buFont typeface="Wingdings" pitchFamily="2" charset="2"/>
              <a:buChar char="Ø"/>
            </a:pPr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Развивается воображение и мышление</a:t>
            </a:r>
          </a:p>
          <a:p>
            <a:pPr>
              <a:buFont typeface="Wingdings" pitchFamily="2" charset="2"/>
              <a:buChar char="Ø"/>
            </a:pPr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Вместо наглядно-образного мышления начинает формироваться действенное мышление</a:t>
            </a:r>
          </a:p>
          <a:p>
            <a:pPr>
              <a:buFont typeface="Wingdings" pitchFamily="2" charset="2"/>
              <a:buChar char="v"/>
            </a:pPr>
            <a:endParaRPr lang="ru-RU" sz="2400" dirty="0" smtClean="0"/>
          </a:p>
          <a:p>
            <a:pPr>
              <a:buFont typeface="Wingdings" pitchFamily="2" charset="2"/>
              <a:buChar char="v"/>
            </a:pP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пк\Desktop\Рисунок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ВАЖНО!!!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Учитывать индивидуальные возможности и особенности детей</a:t>
            </a:r>
          </a:p>
          <a:p>
            <a:pPr>
              <a:buFont typeface="Wingdings" pitchFamily="2" charset="2"/>
              <a:buChar char="§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Разумный подбор и чередование демонстрационного материала</a:t>
            </a:r>
          </a:p>
          <a:p>
            <a:pPr>
              <a:buFont typeface="Wingdings" pitchFamily="2" charset="2"/>
              <a:buChar char="§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Соответствие требований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учебной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программы </a:t>
            </a: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календарно-тематического планирования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Использовать без риска для здоровья детей в соответствии с требованиями </a:t>
            </a:r>
            <a:r>
              <a:rPr lang="ru-RU" sz="2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СанПиН</a:t>
            </a:r>
            <a:endParaRPr lang="ru-RU" sz="28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85800" y="571500"/>
            <a:ext cx="8129270" cy="6143648"/>
            <a:chOff x="685800" y="571500"/>
            <a:chExt cx="8129270" cy="6286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55164" y="685800"/>
              <a:ext cx="6359651" cy="112928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5800" y="571500"/>
              <a:ext cx="1924812" cy="135331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55164" y="1952244"/>
              <a:ext cx="6359651" cy="112928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85800" y="1837944"/>
              <a:ext cx="1924812" cy="136245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391155" y="3104388"/>
              <a:ext cx="6345936" cy="143103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85800" y="3108960"/>
              <a:ext cx="1860804" cy="1357883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391155" y="4494276"/>
              <a:ext cx="6345936" cy="112928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85800" y="4379976"/>
              <a:ext cx="1860804" cy="1362456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308860" y="5737858"/>
              <a:ext cx="6368795" cy="1120141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2628645" y="834009"/>
            <a:ext cx="6229635" cy="5693097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386715" marR="188595" indent="-228600">
              <a:lnSpc>
                <a:spcPts val="2500"/>
              </a:lnSpc>
              <a:spcBef>
                <a:spcPts val="500"/>
              </a:spcBef>
              <a:buFont typeface="Times New Roman"/>
              <a:buChar char="•"/>
              <a:tabLst>
                <a:tab pos="386715" algn="l"/>
              </a:tabLst>
            </a:pPr>
            <a:r>
              <a:rPr sz="2400" b="1" spc="-5" dirty="0">
                <a:latin typeface="Times New Roman"/>
                <a:cs typeface="Times New Roman"/>
              </a:rPr>
              <a:t>специализированные</a:t>
            </a:r>
            <a:r>
              <a:rPr sz="2400" b="1" spc="-114" dirty="0">
                <a:latin typeface="Times New Roman"/>
                <a:cs typeface="Times New Roman"/>
              </a:rPr>
              <a:t> </a:t>
            </a:r>
            <a:r>
              <a:rPr sz="2400" b="1" spc="-20" dirty="0">
                <a:latin typeface="Times New Roman"/>
                <a:cs typeface="Times New Roman"/>
              </a:rPr>
              <a:t>обучающие </a:t>
            </a:r>
            <a:r>
              <a:rPr sz="2400" b="1" spc="-58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компьютерные</a:t>
            </a:r>
            <a:r>
              <a:rPr sz="2400" b="1" spc="-9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программы</a:t>
            </a:r>
            <a:endParaRPr sz="2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Font typeface="Times New Roman"/>
              <a:buChar char="•"/>
            </a:pPr>
            <a:endParaRPr sz="2600" dirty="0">
              <a:latin typeface="Times New Roman"/>
              <a:cs typeface="Times New Roman"/>
            </a:endParaRPr>
          </a:p>
          <a:p>
            <a:pPr marL="386715" marR="697865" indent="-228600">
              <a:lnSpc>
                <a:spcPts val="2500"/>
              </a:lnSpc>
              <a:spcBef>
                <a:spcPts val="2005"/>
              </a:spcBef>
              <a:buFont typeface="Times New Roman"/>
              <a:buChar char="•"/>
              <a:tabLst>
                <a:tab pos="386715" algn="l"/>
              </a:tabLst>
            </a:pPr>
            <a:r>
              <a:rPr sz="2400" b="1" spc="-5" dirty="0">
                <a:latin typeface="Times New Roman"/>
                <a:cs typeface="Times New Roman"/>
              </a:rPr>
              <a:t>развивающие</a:t>
            </a:r>
            <a:r>
              <a:rPr sz="2400" b="1" spc="-45" dirty="0">
                <a:latin typeface="Times New Roman"/>
                <a:cs typeface="Times New Roman"/>
              </a:rPr>
              <a:t> </a:t>
            </a:r>
            <a:r>
              <a:rPr sz="2400" b="1" spc="-10" dirty="0" err="1">
                <a:latin typeface="Times New Roman"/>
                <a:cs typeface="Times New Roman"/>
              </a:rPr>
              <a:t>компьютерные</a:t>
            </a:r>
            <a:r>
              <a:rPr sz="2400" b="1" spc="-10" dirty="0">
                <a:latin typeface="Times New Roman"/>
                <a:cs typeface="Times New Roman"/>
              </a:rPr>
              <a:t> </a:t>
            </a:r>
            <a:r>
              <a:rPr sz="2400" b="1" spc="-585" dirty="0">
                <a:latin typeface="Times New Roman"/>
                <a:cs typeface="Times New Roman"/>
              </a:rPr>
              <a:t> </a:t>
            </a:r>
            <a:r>
              <a:rPr sz="2400" b="1" spc="-5" dirty="0" err="1" smtClean="0">
                <a:latin typeface="Times New Roman"/>
                <a:cs typeface="Times New Roman"/>
              </a:rPr>
              <a:t>программы</a:t>
            </a:r>
            <a:endParaRPr lang="ru-RU" sz="2400" b="1" spc="-5" dirty="0" smtClean="0">
              <a:latin typeface="Times New Roman"/>
              <a:cs typeface="Times New Roman"/>
            </a:endParaRPr>
          </a:p>
          <a:p>
            <a:pPr marL="322580" marR="5080" indent="-228600">
              <a:lnSpc>
                <a:spcPct val="86300"/>
              </a:lnSpc>
              <a:buFont typeface="Times New Roman"/>
              <a:buChar char="•"/>
              <a:tabLst>
                <a:tab pos="323215" algn="l"/>
              </a:tabLst>
            </a:pPr>
            <a:endParaRPr lang="ru-RU" sz="3200" dirty="0" smtClean="0">
              <a:latin typeface="Times New Roman"/>
              <a:cs typeface="Times New Roman"/>
            </a:endParaRPr>
          </a:p>
          <a:p>
            <a:pPr marL="322580" marR="5080" indent="-228600">
              <a:lnSpc>
                <a:spcPct val="86300"/>
              </a:lnSpc>
              <a:buFont typeface="Times New Roman"/>
              <a:buChar char="•"/>
              <a:tabLst>
                <a:tab pos="323215" algn="l"/>
              </a:tabLst>
            </a:pPr>
            <a:r>
              <a:rPr sz="2200" b="1" spc="-5" dirty="0" err="1" smtClean="0">
                <a:latin typeface="Times New Roman"/>
                <a:cs typeface="Times New Roman"/>
              </a:rPr>
              <a:t>специализированные</a:t>
            </a:r>
            <a:r>
              <a:rPr sz="2200" b="1" spc="-114" dirty="0" smtClean="0">
                <a:latin typeface="Times New Roman"/>
                <a:cs typeface="Times New Roman"/>
              </a:rPr>
              <a:t> </a:t>
            </a:r>
            <a:r>
              <a:rPr sz="2200" b="1" dirty="0" err="1" smtClean="0">
                <a:latin typeface="Times New Roman"/>
                <a:cs typeface="Times New Roman"/>
              </a:rPr>
              <a:t>программно</a:t>
            </a:r>
            <a:r>
              <a:rPr sz="2200" b="1" dirty="0" smtClean="0">
                <a:latin typeface="Times New Roman"/>
                <a:cs typeface="Times New Roman"/>
              </a:rPr>
              <a:t>- </a:t>
            </a:r>
            <a:r>
              <a:rPr sz="2200" b="1" spc="-585" dirty="0" smtClean="0">
                <a:latin typeface="Times New Roman"/>
                <a:cs typeface="Times New Roman"/>
              </a:rPr>
              <a:t> </a:t>
            </a:r>
            <a:r>
              <a:rPr sz="2200" b="1" spc="-10" dirty="0" err="1" smtClean="0">
                <a:latin typeface="Times New Roman"/>
                <a:cs typeface="Times New Roman"/>
              </a:rPr>
              <a:t>аппаратные</a:t>
            </a:r>
            <a:r>
              <a:rPr sz="2200" b="1" spc="-10" dirty="0" smtClean="0">
                <a:latin typeface="Times New Roman"/>
                <a:cs typeface="Times New Roman"/>
              </a:rPr>
              <a:t> </a:t>
            </a:r>
            <a:r>
              <a:rPr sz="2200" b="1" spc="-20" dirty="0" err="1" smtClean="0">
                <a:latin typeface="Times New Roman"/>
                <a:cs typeface="Times New Roman"/>
              </a:rPr>
              <a:t>комплексы</a:t>
            </a:r>
            <a:r>
              <a:rPr sz="2200" b="1" spc="-20" dirty="0" smtClean="0">
                <a:latin typeface="Times New Roman"/>
                <a:cs typeface="Times New Roman"/>
              </a:rPr>
              <a:t> </a:t>
            </a:r>
            <a:r>
              <a:rPr sz="2200" b="1" dirty="0" smtClean="0">
                <a:latin typeface="Times New Roman"/>
                <a:cs typeface="Times New Roman"/>
              </a:rPr>
              <a:t>и </a:t>
            </a:r>
            <a:r>
              <a:rPr sz="2200" b="1" spc="5" dirty="0" smtClean="0">
                <a:latin typeface="Times New Roman"/>
                <a:cs typeface="Times New Roman"/>
              </a:rPr>
              <a:t> </a:t>
            </a:r>
            <a:r>
              <a:rPr sz="2200" b="1" spc="-10" dirty="0" err="1" smtClean="0">
                <a:latin typeface="Times New Roman"/>
                <a:cs typeface="Times New Roman"/>
              </a:rPr>
              <a:t>компьютерные</a:t>
            </a:r>
            <a:r>
              <a:rPr sz="2200" b="1" spc="-95" dirty="0" smtClean="0">
                <a:latin typeface="Times New Roman"/>
                <a:cs typeface="Times New Roman"/>
              </a:rPr>
              <a:t> </a:t>
            </a:r>
            <a:r>
              <a:rPr sz="2200" b="1" spc="-5" dirty="0" err="1" smtClean="0">
                <a:latin typeface="Times New Roman"/>
                <a:cs typeface="Times New Roman"/>
              </a:rPr>
              <a:t>программы</a:t>
            </a:r>
            <a:endParaRPr sz="2200" dirty="0" smtClean="0">
              <a:latin typeface="Times New Roman"/>
              <a:cs typeface="Times New Roman"/>
            </a:endParaRPr>
          </a:p>
          <a:p>
            <a:pPr marL="322580" indent="-229235">
              <a:lnSpc>
                <a:spcPct val="100000"/>
              </a:lnSpc>
              <a:spcBef>
                <a:spcPts val="1755"/>
              </a:spcBef>
              <a:buFont typeface="Arial" pitchFamily="34" charset="0"/>
              <a:buChar char="•"/>
              <a:tabLst>
                <a:tab pos="323215" algn="l"/>
              </a:tabLst>
            </a:pPr>
            <a:r>
              <a:rPr sz="2400" b="1" spc="-5" dirty="0" err="1" smtClean="0">
                <a:latin typeface="Times New Roman"/>
                <a:cs typeface="Times New Roman"/>
              </a:rPr>
              <a:t>программы-тренажеры</a:t>
            </a:r>
            <a:endParaRPr sz="2400" dirty="0" smtClean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300" dirty="0">
              <a:latin typeface="Times New Roman"/>
              <a:cs typeface="Times New Roman"/>
            </a:endParaRPr>
          </a:p>
          <a:p>
            <a:pPr marL="241300" indent="-228600">
              <a:lnSpc>
                <a:spcPts val="2690"/>
              </a:lnSpc>
              <a:buFont typeface="Times New Roman"/>
              <a:buChar char="•"/>
              <a:tabLst>
                <a:tab pos="241300" algn="l"/>
              </a:tabLst>
            </a:pPr>
            <a:endParaRPr lang="ru-RU" sz="2400" b="1" spc="-20" dirty="0" smtClean="0">
              <a:latin typeface="Times New Roman"/>
              <a:cs typeface="Times New Roman"/>
            </a:endParaRPr>
          </a:p>
          <a:p>
            <a:pPr marL="241300" indent="-228600">
              <a:lnSpc>
                <a:spcPts val="2690"/>
              </a:lnSpc>
              <a:buFont typeface="Times New Roman"/>
              <a:buChar char="•"/>
              <a:tabLst>
                <a:tab pos="241300" algn="l"/>
              </a:tabLst>
            </a:pPr>
            <a:r>
              <a:rPr lang="ru-RU" sz="2400" b="1" spc="-20" dirty="0" smtClean="0">
                <a:latin typeface="Times New Roman"/>
                <a:cs typeface="Times New Roman"/>
              </a:rPr>
              <a:t>м</a:t>
            </a:r>
            <a:r>
              <a:rPr sz="2400" b="1" spc="-20" dirty="0" err="1" smtClean="0">
                <a:latin typeface="Times New Roman"/>
                <a:cs typeface="Times New Roman"/>
              </a:rPr>
              <a:t>ультимедийные</a:t>
            </a:r>
            <a:r>
              <a:rPr sz="2400" b="1" spc="-70" dirty="0" smtClean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дидактические</a:t>
            </a:r>
            <a:endParaRPr sz="2400" dirty="0">
              <a:latin typeface="Times New Roman"/>
              <a:cs typeface="Times New Roman"/>
            </a:endParaRPr>
          </a:p>
          <a:p>
            <a:pPr marL="241300">
              <a:lnSpc>
                <a:spcPts val="2690"/>
              </a:lnSpc>
            </a:pPr>
            <a:r>
              <a:rPr sz="2400" b="1" spc="-5" dirty="0">
                <a:latin typeface="Times New Roman"/>
                <a:cs typeface="Times New Roman"/>
              </a:rPr>
              <a:t>средства</a:t>
            </a:r>
            <a:endParaRPr sz="2400" dirty="0">
              <a:latin typeface="Times New Roman"/>
              <a:cs typeface="Times New Roman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758951" y="0"/>
            <a:ext cx="4703445" cy="6858000"/>
            <a:chOff x="758951" y="0"/>
            <a:chExt cx="4703445" cy="6858000"/>
          </a:xfrm>
        </p:grpSpPr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58951" y="5650990"/>
              <a:ext cx="1778508" cy="120700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59535" y="0"/>
              <a:ext cx="4602480" cy="630936"/>
            </a:xfrm>
            <a:prstGeom prst="rect">
              <a:avLst/>
            </a:prstGeom>
          </p:spPr>
        </p:pic>
      </p:grp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1109268" y="97358"/>
            <a:ext cx="4109720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5" dirty="0">
                <a:latin typeface="Times New Roman" pitchFamily="18" charset="0"/>
                <a:cs typeface="Times New Roman" pitchFamily="18" charset="0"/>
              </a:rPr>
              <a:t>ЭСО</a:t>
            </a:r>
            <a:r>
              <a:rPr sz="3000" b="1" spc="-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000" b="1" dirty="0">
                <a:latin typeface="Times New Roman" pitchFamily="18" charset="0"/>
                <a:cs typeface="Times New Roman" pitchFamily="18" charset="0"/>
              </a:rPr>
              <a:t>для</a:t>
            </a:r>
            <a:r>
              <a:rPr sz="3000" b="1"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000" b="1" spc="-10" dirty="0">
                <a:latin typeface="Times New Roman" pitchFamily="18" charset="0"/>
                <a:cs typeface="Times New Roman" pitchFamily="18" charset="0"/>
              </a:rPr>
              <a:t>детей</a:t>
            </a:r>
            <a:r>
              <a:rPr sz="3000" b="1" spc="2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000" b="1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sz="3000" b="1"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3000" b="1" spc="-5" dirty="0">
                <a:latin typeface="Times New Roman" pitchFamily="18" charset="0"/>
                <a:cs typeface="Times New Roman" pitchFamily="18" charset="0"/>
              </a:rPr>
              <a:t>ОПФР</a:t>
            </a:r>
            <a:endParaRPr sz="3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785786" y="1714488"/>
            <a:ext cx="7696200" cy="400052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lvl="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ru-RU" sz="2400" dirty="0" smtClean="0"/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42910" y="285728"/>
            <a:ext cx="8183880" cy="1571636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3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Основные сферы использования </a:t>
            </a:r>
          </a:p>
          <a:p>
            <a:pPr algn="ctr">
              <a:spcBef>
                <a:spcPct val="0"/>
              </a:spcBef>
              <a:defRPr/>
            </a:pPr>
            <a:r>
              <a:rPr lang="ru-RU" sz="3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электронных образовательных ресурсов</a:t>
            </a:r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2500" b="1" i="0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642910" y="1357298"/>
            <a:ext cx="4143404" cy="1285884"/>
          </a:xfrm>
          <a:prstGeom prst="rightArrow">
            <a:avLst/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диагностическая </a:t>
            </a:r>
            <a:endParaRPr lang="ru-RU" sz="2400" dirty="0"/>
          </a:p>
        </p:txBody>
      </p:sp>
      <p:sp>
        <p:nvSpPr>
          <p:cNvPr id="11" name="Стрелка вправо 10"/>
          <p:cNvSpPr/>
          <p:nvPr/>
        </p:nvSpPr>
        <p:spPr>
          <a:xfrm>
            <a:off x="3929058" y="2357430"/>
            <a:ext cx="3835928" cy="1285884"/>
          </a:xfrm>
          <a:prstGeom prst="rightArrow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дидактическая</a:t>
            </a:r>
            <a:endParaRPr lang="ru-RU" sz="2800" dirty="0"/>
          </a:p>
        </p:txBody>
      </p:sp>
      <p:sp>
        <p:nvSpPr>
          <p:cNvPr id="12" name="Стрелка вправо 11"/>
          <p:cNvSpPr/>
          <p:nvPr/>
        </p:nvSpPr>
        <p:spPr>
          <a:xfrm>
            <a:off x="571472" y="3357562"/>
            <a:ext cx="5072098" cy="1285884"/>
          </a:xfrm>
          <a:prstGeom prst="rightArrow">
            <a:avLst/>
          </a:prstGeom>
          <a:solidFill>
            <a:schemeClr val="accent4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коррекционно-развивающая</a:t>
            </a:r>
            <a:endParaRPr lang="ru-RU" sz="2400" dirty="0"/>
          </a:p>
        </p:txBody>
      </p:sp>
      <p:sp>
        <p:nvSpPr>
          <p:cNvPr id="13" name="Стрелка вправо 12"/>
          <p:cNvSpPr/>
          <p:nvPr/>
        </p:nvSpPr>
        <p:spPr>
          <a:xfrm>
            <a:off x="3286116" y="4286256"/>
            <a:ext cx="3978804" cy="1500198"/>
          </a:xfrm>
          <a:prstGeom prst="rightArrow">
            <a:avLst/>
          </a:prstGeom>
          <a:solidFill>
            <a:schemeClr val="accent2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коммуникативная</a:t>
            </a:r>
            <a:endParaRPr lang="ru-RU" sz="2800" dirty="0"/>
          </a:p>
        </p:txBody>
      </p:sp>
      <p:sp>
        <p:nvSpPr>
          <p:cNvPr id="14" name="Стрелка вправо 13"/>
          <p:cNvSpPr/>
          <p:nvPr/>
        </p:nvSpPr>
        <p:spPr>
          <a:xfrm>
            <a:off x="642910" y="5500702"/>
            <a:ext cx="4500594" cy="1357298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досуговая</a:t>
            </a:r>
            <a:endParaRPr lang="ru-RU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пк\Desktop\Рисунок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57214"/>
            <a:ext cx="9143999" cy="7072289"/>
          </a:xfrm>
          <a:prstGeom prst="rect">
            <a:avLst/>
          </a:prstGeom>
          <a:noFill/>
        </p:spPr>
      </p:pic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785786" y="2357430"/>
            <a:ext cx="7696200" cy="335758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lvl="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ru-RU" sz="2400" dirty="0" smtClean="0"/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3600" b="1" dirty="0" smtClean="0"/>
              <a:t> 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defRPr/>
            </a:pPr>
            <a:endParaRPr lang="ru-RU" sz="3600" b="1" dirty="0" smtClean="0"/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42910" y="548680"/>
            <a:ext cx="8183880" cy="2023064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3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Электронные учебно-методические комплексы для учащихся</a:t>
            </a:r>
          </a:p>
          <a:p>
            <a:pPr algn="ctr">
              <a:spcBef>
                <a:spcPct val="0"/>
              </a:spcBef>
              <a:defRPr/>
            </a:pPr>
            <a:r>
              <a:rPr lang="ru-RU" sz="3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 интеллектуальной недостаточностью</a:t>
            </a:r>
          </a:p>
          <a:p>
            <a:pPr algn="ctr">
              <a:spcBef>
                <a:spcPct val="0"/>
              </a:spcBef>
              <a:defRPr/>
            </a:pPr>
            <a:r>
              <a:rPr lang="ru-RU" sz="2800" b="1" dirty="0" smtClean="0"/>
              <a:t> 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28794" y="2428868"/>
            <a:ext cx="6215106" cy="857256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справочно-информационные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28794" y="3500438"/>
            <a:ext cx="6215106" cy="92869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800" b="1" dirty="0" smtClean="0"/>
              <a:t>контрольно-диагностические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857356" y="4714884"/>
            <a:ext cx="6286544" cy="928694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2800" b="1" dirty="0" smtClean="0"/>
              <a:t>интерактивные модули</a:t>
            </a:r>
            <a:endParaRPr lang="ru-RU" sz="2800" b="1" dirty="0" smtClean="0">
              <a:solidFill>
                <a:schemeClr val="tx1"/>
              </a:solidFill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1071538" y="2571744"/>
            <a:ext cx="621218" cy="484632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1071538" y="3714752"/>
            <a:ext cx="621218" cy="484632"/>
          </a:xfrm>
          <a:prstGeom prst="rightArrow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1071538" y="4857760"/>
            <a:ext cx="621218" cy="484632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1538</TotalTime>
  <Words>608</Words>
  <Application>Microsoft Office PowerPoint</Application>
  <PresentationFormat>Экран (4:3)</PresentationFormat>
  <Paragraphs>175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Слайд 1</vt:lpstr>
      <vt:lpstr>Слайд 2</vt:lpstr>
      <vt:lpstr>Слайд 3</vt:lpstr>
      <vt:lpstr>Преимущества использования ЭСО</vt:lpstr>
      <vt:lpstr>Положительные стороны использования  ИКТ и ТСО  в работе с детьми с ТМНР</vt:lpstr>
      <vt:lpstr>ВАЖНО!!!</vt:lpstr>
      <vt:lpstr>ЭСО для детей с ОПФР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Развивающие компьютерные  программы</vt:lpstr>
      <vt:lpstr>Слайд 20</vt:lpstr>
      <vt:lpstr>Слайд 21</vt:lpstr>
      <vt:lpstr>Слайд 22</vt:lpstr>
      <vt:lpstr>Использование ЭСО  в театрализованной деятельности</vt:lpstr>
      <vt:lpstr>Досуговая деятельность</vt:lpstr>
      <vt:lpstr>Слайд 25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пк</dc:creator>
  <cp:lastModifiedBy>Пользователь Windows</cp:lastModifiedBy>
  <cp:revision>135</cp:revision>
  <dcterms:created xsi:type="dcterms:W3CDTF">2017-03-25T17:54:10Z</dcterms:created>
  <dcterms:modified xsi:type="dcterms:W3CDTF">2021-02-25T06:52:09Z</dcterms:modified>
</cp:coreProperties>
</file>