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9"/>
  </p:notesMasterIdLst>
  <p:sldIdLst>
    <p:sldId id="299" r:id="rId3"/>
    <p:sldId id="331" r:id="rId4"/>
    <p:sldId id="323" r:id="rId5"/>
    <p:sldId id="328" r:id="rId6"/>
    <p:sldId id="342" r:id="rId7"/>
    <p:sldId id="329" r:id="rId8"/>
    <p:sldId id="330" r:id="rId9"/>
    <p:sldId id="324" r:id="rId10"/>
    <p:sldId id="307" r:id="rId11"/>
    <p:sldId id="306" r:id="rId12"/>
    <p:sldId id="325" r:id="rId13"/>
    <p:sldId id="341" r:id="rId14"/>
    <p:sldId id="313" r:id="rId15"/>
    <p:sldId id="327" r:id="rId16"/>
    <p:sldId id="318" r:id="rId17"/>
    <p:sldId id="272" r:id="rId18"/>
    <p:sldId id="312" r:id="rId19"/>
    <p:sldId id="310" r:id="rId20"/>
    <p:sldId id="319" r:id="rId21"/>
    <p:sldId id="332" r:id="rId22"/>
    <p:sldId id="333" r:id="rId23"/>
    <p:sldId id="334" r:id="rId24"/>
    <p:sldId id="340" r:id="rId25"/>
    <p:sldId id="339" r:id="rId26"/>
    <p:sldId id="321" r:id="rId27"/>
    <p:sldId id="322" r:id="rId28"/>
    <p:sldId id="320" r:id="rId29"/>
    <p:sldId id="336" r:id="rId30"/>
    <p:sldId id="337" r:id="rId31"/>
    <p:sldId id="338" r:id="rId32"/>
    <p:sldId id="335" r:id="rId33"/>
    <p:sldId id="314" r:id="rId34"/>
    <p:sldId id="315" r:id="rId35"/>
    <p:sldId id="316" r:id="rId36"/>
    <p:sldId id="317" r:id="rId37"/>
    <p:sldId id="297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206"/>
    <a:srgbClr val="1BE96E"/>
    <a:srgbClr val="ABE7BE"/>
    <a:srgbClr val="87DD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58" autoAdjust="0"/>
    <p:restoredTop sz="87455" autoAdjust="0"/>
  </p:normalViewPr>
  <p:slideViewPr>
    <p:cSldViewPr>
      <p:cViewPr varScale="1">
        <p:scale>
          <a:sx n="63" d="100"/>
          <a:sy n="63" d="100"/>
        </p:scale>
        <p:origin x="-145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Имеют сертификат пользователя</c:v>
                </c:pt>
                <c:pt idx="1">
                  <c:v>Активно используют ИТ в образовательном процессе</c:v>
                </c:pt>
                <c:pt idx="2">
                  <c:v>Периодически используют ИТ в образовательном процессе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65</c:v>
                </c:pt>
                <c:pt idx="2">
                  <c:v>90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177033211326305"/>
          <c:y val="0.18944358168251224"/>
          <c:w val="0.36299176624627588"/>
          <c:h val="0.70879849742187051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spPr>
    <a:ln>
      <a:solidFill>
        <a:srgbClr val="53548A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Обучающиеся</a:t>
            </a:r>
            <a:endParaRPr lang="ru-RU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Используют компьютер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Первая ступень</c:v>
                </c:pt>
                <c:pt idx="1">
                  <c:v>Вторая ступень</c:v>
                </c:pt>
                <c:pt idx="2">
                  <c:v>Третья ступень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hape val="cylinder"/>
        <c:axId val="77302016"/>
        <c:axId val="77574144"/>
        <c:axId val="0"/>
      </c:bar3DChart>
      <c:catAx>
        <c:axId val="77302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77574144"/>
        <c:crosses val="autoZero"/>
        <c:auto val="1"/>
        <c:lblAlgn val="ctr"/>
        <c:lblOffset val="100"/>
      </c:catAx>
      <c:valAx>
        <c:axId val="775741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773020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300" baseline="0"/>
          </a:pPr>
          <a:endParaRPr lang="ru-RU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75445-A8A1-4A86-A81D-DD9F92E7F2F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2DBB28E-A4BB-44BE-B362-6431ED03F103}">
      <dgm:prSet phldrT="[Текст]"/>
      <dgm:spPr/>
      <dgm:t>
        <a:bodyPr/>
        <a:lstStyle/>
        <a:p>
          <a:r>
            <a:rPr lang="ru-RU" dirty="0" smtClean="0"/>
            <a:t>Заместитель директора</a:t>
          </a:r>
          <a:endParaRPr lang="ru-RU" dirty="0"/>
        </a:p>
      </dgm:t>
    </dgm:pt>
    <dgm:pt modelId="{B5AC8BA1-E892-47A9-9962-868E5FB57E00}" type="parTrans" cxnId="{C59A1574-B7A2-4FFC-BD3D-D44BE405F9F1}">
      <dgm:prSet/>
      <dgm:spPr/>
      <dgm:t>
        <a:bodyPr/>
        <a:lstStyle/>
        <a:p>
          <a:endParaRPr lang="ru-RU"/>
        </a:p>
      </dgm:t>
    </dgm:pt>
    <dgm:pt modelId="{E2CC2534-120D-4DA4-8BF5-6588B76B93B5}" type="sibTrans" cxnId="{C59A1574-B7A2-4FFC-BD3D-D44BE405F9F1}">
      <dgm:prSet/>
      <dgm:spPr/>
      <dgm:t>
        <a:bodyPr/>
        <a:lstStyle/>
        <a:p>
          <a:endParaRPr lang="ru-RU"/>
        </a:p>
      </dgm:t>
    </dgm:pt>
    <dgm:pt modelId="{8CB02CC0-1398-44F1-9F81-D02168605CC2}">
      <dgm:prSet phldrT="[Текст]"/>
      <dgm:spPr/>
      <dgm:t>
        <a:bodyPr/>
        <a:lstStyle/>
        <a:p>
          <a:r>
            <a:rPr lang="ru-RU" dirty="0" smtClean="0"/>
            <a:t>Команда педагогов</a:t>
          </a:r>
          <a:endParaRPr lang="ru-RU" dirty="0"/>
        </a:p>
      </dgm:t>
    </dgm:pt>
    <dgm:pt modelId="{08ECC5E2-447E-41AC-83C3-2F14CCCAB3AA}" type="parTrans" cxnId="{8757B527-7743-4C6F-A701-345BE0075538}">
      <dgm:prSet/>
      <dgm:spPr/>
      <dgm:t>
        <a:bodyPr/>
        <a:lstStyle/>
        <a:p>
          <a:endParaRPr lang="ru-RU"/>
        </a:p>
      </dgm:t>
    </dgm:pt>
    <dgm:pt modelId="{CDD495D0-A666-4FC3-A636-D71C0E8C7452}" type="sibTrans" cxnId="{8757B527-7743-4C6F-A701-345BE0075538}">
      <dgm:prSet/>
      <dgm:spPr/>
      <dgm:t>
        <a:bodyPr/>
        <a:lstStyle/>
        <a:p>
          <a:endParaRPr lang="ru-RU"/>
        </a:p>
      </dgm:t>
    </dgm:pt>
    <dgm:pt modelId="{9DCCD595-B769-4ADF-8C53-03D8A7067141}">
      <dgm:prSet phldrT="[Текст]"/>
      <dgm:spPr/>
      <dgm:t>
        <a:bodyPr/>
        <a:lstStyle/>
        <a:p>
          <a:r>
            <a:rPr lang="ru-RU" dirty="0" smtClean="0"/>
            <a:t>Информатизация образования в школе</a:t>
          </a:r>
          <a:endParaRPr lang="ru-RU" dirty="0"/>
        </a:p>
      </dgm:t>
    </dgm:pt>
    <dgm:pt modelId="{ABF317D5-41E4-40A5-BA7F-6AEA4BA4F715}" type="parTrans" cxnId="{81BDE37B-9E16-422A-9E60-876ACF2226D6}">
      <dgm:prSet/>
      <dgm:spPr/>
      <dgm:t>
        <a:bodyPr/>
        <a:lstStyle/>
        <a:p>
          <a:endParaRPr lang="ru-RU"/>
        </a:p>
      </dgm:t>
    </dgm:pt>
    <dgm:pt modelId="{2746D0E8-25D3-4666-B84D-AB9ACBF2E69E}" type="sibTrans" cxnId="{81BDE37B-9E16-422A-9E60-876ACF2226D6}">
      <dgm:prSet/>
      <dgm:spPr/>
      <dgm:t>
        <a:bodyPr/>
        <a:lstStyle/>
        <a:p>
          <a:endParaRPr lang="ru-RU"/>
        </a:p>
      </dgm:t>
    </dgm:pt>
    <dgm:pt modelId="{5824CA8C-B888-402B-8023-00913E9566C8}" type="pres">
      <dgm:prSet presAssocID="{58575445-A8A1-4A86-A81D-DD9F92E7F2F4}" presName="linearFlow" presStyleCnt="0">
        <dgm:presLayoutVars>
          <dgm:resizeHandles val="exact"/>
        </dgm:presLayoutVars>
      </dgm:prSet>
      <dgm:spPr/>
    </dgm:pt>
    <dgm:pt modelId="{ED2BC229-7DA6-493E-ADE0-5F3B03C5E196}" type="pres">
      <dgm:prSet presAssocID="{C2DBB28E-A4BB-44BE-B362-6431ED03F103}" presName="node" presStyleLbl="node1" presStyleIdx="0" presStyleCnt="3">
        <dgm:presLayoutVars>
          <dgm:bulletEnabled val="1"/>
        </dgm:presLayoutVars>
      </dgm:prSet>
      <dgm:spPr/>
    </dgm:pt>
    <dgm:pt modelId="{0640C2AA-7271-4DBA-8A87-01631319A554}" type="pres">
      <dgm:prSet presAssocID="{E2CC2534-120D-4DA4-8BF5-6588B76B93B5}" presName="sibTrans" presStyleLbl="sibTrans2D1" presStyleIdx="0" presStyleCnt="2"/>
      <dgm:spPr/>
    </dgm:pt>
    <dgm:pt modelId="{52392F79-82A2-46E6-BC90-CCE7A1A3A770}" type="pres">
      <dgm:prSet presAssocID="{E2CC2534-120D-4DA4-8BF5-6588B76B93B5}" presName="connectorText" presStyleLbl="sibTrans2D1" presStyleIdx="0" presStyleCnt="2"/>
      <dgm:spPr/>
    </dgm:pt>
    <dgm:pt modelId="{CAB29BE5-E1B3-42CB-B667-987895AA7587}" type="pres">
      <dgm:prSet presAssocID="{8CB02CC0-1398-44F1-9F81-D02168605CC2}" presName="node" presStyleLbl="node1" presStyleIdx="1" presStyleCnt="3">
        <dgm:presLayoutVars>
          <dgm:bulletEnabled val="1"/>
        </dgm:presLayoutVars>
      </dgm:prSet>
      <dgm:spPr/>
    </dgm:pt>
    <dgm:pt modelId="{3115F0DA-620A-40E7-BB89-55EE264F561C}" type="pres">
      <dgm:prSet presAssocID="{CDD495D0-A666-4FC3-A636-D71C0E8C7452}" presName="sibTrans" presStyleLbl="sibTrans2D1" presStyleIdx="1" presStyleCnt="2"/>
      <dgm:spPr/>
    </dgm:pt>
    <dgm:pt modelId="{08CC9662-D118-4DAE-84A9-AE3DEF427B63}" type="pres">
      <dgm:prSet presAssocID="{CDD495D0-A666-4FC3-A636-D71C0E8C7452}" presName="connectorText" presStyleLbl="sibTrans2D1" presStyleIdx="1" presStyleCnt="2"/>
      <dgm:spPr/>
    </dgm:pt>
    <dgm:pt modelId="{5AC7D154-F957-4384-B819-9110C7BE307C}" type="pres">
      <dgm:prSet presAssocID="{9DCCD595-B769-4ADF-8C53-03D8A7067141}" presName="node" presStyleLbl="node1" presStyleIdx="2" presStyleCnt="3" custScaleX="190185">
        <dgm:presLayoutVars>
          <dgm:bulletEnabled val="1"/>
        </dgm:presLayoutVars>
      </dgm:prSet>
      <dgm:spPr/>
    </dgm:pt>
  </dgm:ptLst>
  <dgm:cxnLst>
    <dgm:cxn modelId="{D6AA5D4B-4183-4CC4-B020-7B95B3301F07}" type="presOf" srcId="{E2CC2534-120D-4DA4-8BF5-6588B76B93B5}" destId="{0640C2AA-7271-4DBA-8A87-01631319A554}" srcOrd="0" destOrd="0" presId="urn:microsoft.com/office/officeart/2005/8/layout/process2"/>
    <dgm:cxn modelId="{5AE03A62-B072-407D-8CD9-DA8E6DDA06A0}" type="presOf" srcId="{9DCCD595-B769-4ADF-8C53-03D8A7067141}" destId="{5AC7D154-F957-4384-B819-9110C7BE307C}" srcOrd="0" destOrd="0" presId="urn:microsoft.com/office/officeart/2005/8/layout/process2"/>
    <dgm:cxn modelId="{63A5658F-B3BA-424E-B27A-3B035B234EE5}" type="presOf" srcId="{58575445-A8A1-4A86-A81D-DD9F92E7F2F4}" destId="{5824CA8C-B888-402B-8023-00913E9566C8}" srcOrd="0" destOrd="0" presId="urn:microsoft.com/office/officeart/2005/8/layout/process2"/>
    <dgm:cxn modelId="{C59A1574-B7A2-4FFC-BD3D-D44BE405F9F1}" srcId="{58575445-A8A1-4A86-A81D-DD9F92E7F2F4}" destId="{C2DBB28E-A4BB-44BE-B362-6431ED03F103}" srcOrd="0" destOrd="0" parTransId="{B5AC8BA1-E892-47A9-9962-868E5FB57E00}" sibTransId="{E2CC2534-120D-4DA4-8BF5-6588B76B93B5}"/>
    <dgm:cxn modelId="{81BDE37B-9E16-422A-9E60-876ACF2226D6}" srcId="{58575445-A8A1-4A86-A81D-DD9F92E7F2F4}" destId="{9DCCD595-B769-4ADF-8C53-03D8A7067141}" srcOrd="2" destOrd="0" parTransId="{ABF317D5-41E4-40A5-BA7F-6AEA4BA4F715}" sibTransId="{2746D0E8-25D3-4666-B84D-AB9ACBF2E69E}"/>
    <dgm:cxn modelId="{09BAE6E8-85E6-4754-956B-D82EB9B14DF8}" type="presOf" srcId="{C2DBB28E-A4BB-44BE-B362-6431ED03F103}" destId="{ED2BC229-7DA6-493E-ADE0-5F3B03C5E196}" srcOrd="0" destOrd="0" presId="urn:microsoft.com/office/officeart/2005/8/layout/process2"/>
    <dgm:cxn modelId="{5ED837DC-11C7-4347-9258-0C1F9FAB75C6}" type="presOf" srcId="{8CB02CC0-1398-44F1-9F81-D02168605CC2}" destId="{CAB29BE5-E1B3-42CB-B667-987895AA7587}" srcOrd="0" destOrd="0" presId="urn:microsoft.com/office/officeart/2005/8/layout/process2"/>
    <dgm:cxn modelId="{02961513-59B6-4BFF-B9D8-6CD90EB66A01}" type="presOf" srcId="{CDD495D0-A666-4FC3-A636-D71C0E8C7452}" destId="{3115F0DA-620A-40E7-BB89-55EE264F561C}" srcOrd="0" destOrd="0" presId="urn:microsoft.com/office/officeart/2005/8/layout/process2"/>
    <dgm:cxn modelId="{BEBF2363-B597-4D88-9845-C5B426C11C99}" type="presOf" srcId="{CDD495D0-A666-4FC3-A636-D71C0E8C7452}" destId="{08CC9662-D118-4DAE-84A9-AE3DEF427B63}" srcOrd="1" destOrd="0" presId="urn:microsoft.com/office/officeart/2005/8/layout/process2"/>
    <dgm:cxn modelId="{8E1EB583-FE99-4561-9468-DCC23BD3B9DA}" type="presOf" srcId="{E2CC2534-120D-4DA4-8BF5-6588B76B93B5}" destId="{52392F79-82A2-46E6-BC90-CCE7A1A3A770}" srcOrd="1" destOrd="0" presId="urn:microsoft.com/office/officeart/2005/8/layout/process2"/>
    <dgm:cxn modelId="{8757B527-7743-4C6F-A701-345BE0075538}" srcId="{58575445-A8A1-4A86-A81D-DD9F92E7F2F4}" destId="{8CB02CC0-1398-44F1-9F81-D02168605CC2}" srcOrd="1" destOrd="0" parTransId="{08ECC5E2-447E-41AC-83C3-2F14CCCAB3AA}" sibTransId="{CDD495D0-A666-4FC3-A636-D71C0E8C7452}"/>
    <dgm:cxn modelId="{F9498BD9-6F41-48C3-9CF0-2DF7C6AC4103}" type="presParOf" srcId="{5824CA8C-B888-402B-8023-00913E9566C8}" destId="{ED2BC229-7DA6-493E-ADE0-5F3B03C5E196}" srcOrd="0" destOrd="0" presId="urn:microsoft.com/office/officeart/2005/8/layout/process2"/>
    <dgm:cxn modelId="{1A06C38C-9135-42FA-B1F4-BF3424FFE9A8}" type="presParOf" srcId="{5824CA8C-B888-402B-8023-00913E9566C8}" destId="{0640C2AA-7271-4DBA-8A87-01631319A554}" srcOrd="1" destOrd="0" presId="urn:microsoft.com/office/officeart/2005/8/layout/process2"/>
    <dgm:cxn modelId="{20745B0B-F54A-44A5-A9E7-6F2B9AB6D492}" type="presParOf" srcId="{0640C2AA-7271-4DBA-8A87-01631319A554}" destId="{52392F79-82A2-46E6-BC90-CCE7A1A3A770}" srcOrd="0" destOrd="0" presId="urn:microsoft.com/office/officeart/2005/8/layout/process2"/>
    <dgm:cxn modelId="{244C7690-ABCA-47C9-888A-DA9871300A28}" type="presParOf" srcId="{5824CA8C-B888-402B-8023-00913E9566C8}" destId="{CAB29BE5-E1B3-42CB-B667-987895AA7587}" srcOrd="2" destOrd="0" presId="urn:microsoft.com/office/officeart/2005/8/layout/process2"/>
    <dgm:cxn modelId="{DC0D1E58-C5B8-46AA-B448-ECB87753D8FA}" type="presParOf" srcId="{5824CA8C-B888-402B-8023-00913E9566C8}" destId="{3115F0DA-620A-40E7-BB89-55EE264F561C}" srcOrd="3" destOrd="0" presId="urn:microsoft.com/office/officeart/2005/8/layout/process2"/>
    <dgm:cxn modelId="{81FC1C46-9BBC-48EE-9BDA-BD7AA43F7182}" type="presParOf" srcId="{3115F0DA-620A-40E7-BB89-55EE264F561C}" destId="{08CC9662-D118-4DAE-84A9-AE3DEF427B63}" srcOrd="0" destOrd="0" presId="urn:microsoft.com/office/officeart/2005/8/layout/process2"/>
    <dgm:cxn modelId="{5FE16939-2CA3-4E0A-886A-BB11A990DD45}" type="presParOf" srcId="{5824CA8C-B888-402B-8023-00913E9566C8}" destId="{5AC7D154-F957-4384-B819-9110C7BE307C}" srcOrd="4" destOrd="0" presId="urn:microsoft.com/office/officeart/2005/8/layout/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75445-A8A1-4A86-A81D-DD9F92E7F2F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2DBB28E-A4BB-44BE-B362-6431ED03F103}">
      <dgm:prSet phldrT="[Текст]"/>
      <dgm:spPr/>
      <dgm:t>
        <a:bodyPr/>
        <a:lstStyle/>
        <a:p>
          <a:r>
            <a:rPr lang="ru-RU" dirty="0" smtClean="0"/>
            <a:t>ДИАГНОСТИКА</a:t>
          </a:r>
          <a:endParaRPr lang="ru-RU" dirty="0"/>
        </a:p>
      </dgm:t>
    </dgm:pt>
    <dgm:pt modelId="{B5AC8BA1-E892-47A9-9962-868E5FB57E00}" type="parTrans" cxnId="{C59A1574-B7A2-4FFC-BD3D-D44BE405F9F1}">
      <dgm:prSet/>
      <dgm:spPr/>
      <dgm:t>
        <a:bodyPr/>
        <a:lstStyle/>
        <a:p>
          <a:endParaRPr lang="ru-RU"/>
        </a:p>
      </dgm:t>
    </dgm:pt>
    <dgm:pt modelId="{E2CC2534-120D-4DA4-8BF5-6588B76B93B5}" type="sibTrans" cxnId="{C59A1574-B7A2-4FFC-BD3D-D44BE405F9F1}">
      <dgm:prSet/>
      <dgm:spPr/>
      <dgm:t>
        <a:bodyPr/>
        <a:lstStyle/>
        <a:p>
          <a:endParaRPr lang="ru-RU"/>
        </a:p>
      </dgm:t>
    </dgm:pt>
    <dgm:pt modelId="{8CB02CC0-1398-44F1-9F81-D02168605CC2}">
      <dgm:prSet phldrT="[Текст]"/>
      <dgm:spPr/>
      <dgm:t>
        <a:bodyPr/>
        <a:lstStyle/>
        <a:p>
          <a:r>
            <a:rPr lang="ru-RU" dirty="0" smtClean="0"/>
            <a:t>Межкурсовое повышение квалификации педагогических кадров</a:t>
          </a:r>
          <a:endParaRPr lang="ru-RU" dirty="0"/>
        </a:p>
      </dgm:t>
    </dgm:pt>
    <dgm:pt modelId="{08ECC5E2-447E-41AC-83C3-2F14CCCAB3AA}" type="parTrans" cxnId="{8757B527-7743-4C6F-A701-345BE0075538}">
      <dgm:prSet/>
      <dgm:spPr/>
      <dgm:t>
        <a:bodyPr/>
        <a:lstStyle/>
        <a:p>
          <a:endParaRPr lang="ru-RU"/>
        </a:p>
      </dgm:t>
    </dgm:pt>
    <dgm:pt modelId="{CDD495D0-A666-4FC3-A636-D71C0E8C7452}" type="sibTrans" cxnId="{8757B527-7743-4C6F-A701-345BE0075538}">
      <dgm:prSet/>
      <dgm:spPr/>
      <dgm:t>
        <a:bodyPr/>
        <a:lstStyle/>
        <a:p>
          <a:endParaRPr lang="ru-RU"/>
        </a:p>
      </dgm:t>
    </dgm:pt>
    <dgm:pt modelId="{9DCCD595-B769-4ADF-8C53-03D8A7067141}">
      <dgm:prSet phldrT="[Текст]"/>
      <dgm:spPr/>
      <dgm:t>
        <a:bodyPr/>
        <a:lstStyle/>
        <a:p>
          <a:r>
            <a:rPr lang="ru-RU" dirty="0" smtClean="0"/>
            <a:t>РЕФЛЕКСИЯ</a:t>
          </a:r>
          <a:endParaRPr lang="ru-RU" dirty="0"/>
        </a:p>
      </dgm:t>
    </dgm:pt>
    <dgm:pt modelId="{ABF317D5-41E4-40A5-BA7F-6AEA4BA4F715}" type="parTrans" cxnId="{81BDE37B-9E16-422A-9E60-876ACF2226D6}">
      <dgm:prSet/>
      <dgm:spPr/>
      <dgm:t>
        <a:bodyPr/>
        <a:lstStyle/>
        <a:p>
          <a:endParaRPr lang="ru-RU"/>
        </a:p>
      </dgm:t>
    </dgm:pt>
    <dgm:pt modelId="{2746D0E8-25D3-4666-B84D-AB9ACBF2E69E}" type="sibTrans" cxnId="{81BDE37B-9E16-422A-9E60-876ACF2226D6}">
      <dgm:prSet/>
      <dgm:spPr/>
      <dgm:t>
        <a:bodyPr/>
        <a:lstStyle/>
        <a:p>
          <a:endParaRPr lang="ru-RU"/>
        </a:p>
      </dgm:t>
    </dgm:pt>
    <dgm:pt modelId="{5824CA8C-B888-402B-8023-00913E9566C8}" type="pres">
      <dgm:prSet presAssocID="{58575445-A8A1-4A86-A81D-DD9F92E7F2F4}" presName="linearFlow" presStyleCnt="0">
        <dgm:presLayoutVars>
          <dgm:resizeHandles val="exact"/>
        </dgm:presLayoutVars>
      </dgm:prSet>
      <dgm:spPr/>
    </dgm:pt>
    <dgm:pt modelId="{ED2BC229-7DA6-493E-ADE0-5F3B03C5E196}" type="pres">
      <dgm:prSet presAssocID="{C2DBB28E-A4BB-44BE-B362-6431ED03F103}" presName="node" presStyleLbl="node1" presStyleIdx="0" presStyleCnt="3">
        <dgm:presLayoutVars>
          <dgm:bulletEnabled val="1"/>
        </dgm:presLayoutVars>
      </dgm:prSet>
      <dgm:spPr/>
    </dgm:pt>
    <dgm:pt modelId="{0640C2AA-7271-4DBA-8A87-01631319A554}" type="pres">
      <dgm:prSet presAssocID="{E2CC2534-120D-4DA4-8BF5-6588B76B93B5}" presName="sibTrans" presStyleLbl="sibTrans2D1" presStyleIdx="0" presStyleCnt="2"/>
      <dgm:spPr/>
    </dgm:pt>
    <dgm:pt modelId="{52392F79-82A2-46E6-BC90-CCE7A1A3A770}" type="pres">
      <dgm:prSet presAssocID="{E2CC2534-120D-4DA4-8BF5-6588B76B93B5}" presName="connectorText" presStyleLbl="sibTrans2D1" presStyleIdx="0" presStyleCnt="2"/>
      <dgm:spPr/>
    </dgm:pt>
    <dgm:pt modelId="{CAB29BE5-E1B3-42CB-B667-987895AA7587}" type="pres">
      <dgm:prSet presAssocID="{8CB02CC0-1398-44F1-9F81-D02168605C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F0DA-620A-40E7-BB89-55EE264F561C}" type="pres">
      <dgm:prSet presAssocID="{CDD495D0-A666-4FC3-A636-D71C0E8C7452}" presName="sibTrans" presStyleLbl="sibTrans2D1" presStyleIdx="1" presStyleCnt="2"/>
      <dgm:spPr/>
    </dgm:pt>
    <dgm:pt modelId="{08CC9662-D118-4DAE-84A9-AE3DEF427B63}" type="pres">
      <dgm:prSet presAssocID="{CDD495D0-A666-4FC3-A636-D71C0E8C7452}" presName="connectorText" presStyleLbl="sibTrans2D1" presStyleIdx="1" presStyleCnt="2"/>
      <dgm:spPr/>
    </dgm:pt>
    <dgm:pt modelId="{5AC7D154-F957-4384-B819-9110C7BE307C}" type="pres">
      <dgm:prSet presAssocID="{9DCCD595-B769-4ADF-8C53-03D8A7067141}" presName="node" presStyleLbl="node1" presStyleIdx="2" presStyleCnt="3" custScaleX="98160">
        <dgm:presLayoutVars>
          <dgm:bulletEnabled val="1"/>
        </dgm:presLayoutVars>
      </dgm:prSet>
      <dgm:spPr/>
    </dgm:pt>
  </dgm:ptLst>
  <dgm:cxnLst>
    <dgm:cxn modelId="{489DDED3-CE84-4080-AD77-BE404A9FF260}" type="presOf" srcId="{8CB02CC0-1398-44F1-9F81-D02168605CC2}" destId="{CAB29BE5-E1B3-42CB-B667-987895AA7587}" srcOrd="0" destOrd="0" presId="urn:microsoft.com/office/officeart/2005/8/layout/process2"/>
    <dgm:cxn modelId="{C59A1574-B7A2-4FFC-BD3D-D44BE405F9F1}" srcId="{58575445-A8A1-4A86-A81D-DD9F92E7F2F4}" destId="{C2DBB28E-A4BB-44BE-B362-6431ED03F103}" srcOrd="0" destOrd="0" parTransId="{B5AC8BA1-E892-47A9-9962-868E5FB57E00}" sibTransId="{E2CC2534-120D-4DA4-8BF5-6588B76B93B5}"/>
    <dgm:cxn modelId="{2BFEA5B7-75E4-4173-9EDB-30C103A5FB6D}" type="presOf" srcId="{C2DBB28E-A4BB-44BE-B362-6431ED03F103}" destId="{ED2BC229-7DA6-493E-ADE0-5F3B03C5E196}" srcOrd="0" destOrd="0" presId="urn:microsoft.com/office/officeart/2005/8/layout/process2"/>
    <dgm:cxn modelId="{81BDE37B-9E16-422A-9E60-876ACF2226D6}" srcId="{58575445-A8A1-4A86-A81D-DD9F92E7F2F4}" destId="{9DCCD595-B769-4ADF-8C53-03D8A7067141}" srcOrd="2" destOrd="0" parTransId="{ABF317D5-41E4-40A5-BA7F-6AEA4BA4F715}" sibTransId="{2746D0E8-25D3-4666-B84D-AB9ACBF2E69E}"/>
    <dgm:cxn modelId="{5C905A65-5655-46A0-A94F-33FD6B78D35F}" type="presOf" srcId="{E2CC2534-120D-4DA4-8BF5-6588B76B93B5}" destId="{0640C2AA-7271-4DBA-8A87-01631319A554}" srcOrd="0" destOrd="0" presId="urn:microsoft.com/office/officeart/2005/8/layout/process2"/>
    <dgm:cxn modelId="{CAEA9BC6-9BBA-484F-94CB-083B7F5A3845}" type="presOf" srcId="{E2CC2534-120D-4DA4-8BF5-6588B76B93B5}" destId="{52392F79-82A2-46E6-BC90-CCE7A1A3A770}" srcOrd="1" destOrd="0" presId="urn:microsoft.com/office/officeart/2005/8/layout/process2"/>
    <dgm:cxn modelId="{20E01B43-0063-4A11-84BA-8C1667AE7DCB}" type="presOf" srcId="{CDD495D0-A666-4FC3-A636-D71C0E8C7452}" destId="{3115F0DA-620A-40E7-BB89-55EE264F561C}" srcOrd="0" destOrd="0" presId="urn:microsoft.com/office/officeart/2005/8/layout/process2"/>
    <dgm:cxn modelId="{060E35C0-79A8-4C0C-A655-C8CFAF5ED84B}" type="presOf" srcId="{58575445-A8A1-4A86-A81D-DD9F92E7F2F4}" destId="{5824CA8C-B888-402B-8023-00913E9566C8}" srcOrd="0" destOrd="0" presId="urn:microsoft.com/office/officeart/2005/8/layout/process2"/>
    <dgm:cxn modelId="{8757B527-7743-4C6F-A701-345BE0075538}" srcId="{58575445-A8A1-4A86-A81D-DD9F92E7F2F4}" destId="{8CB02CC0-1398-44F1-9F81-D02168605CC2}" srcOrd="1" destOrd="0" parTransId="{08ECC5E2-447E-41AC-83C3-2F14CCCAB3AA}" sibTransId="{CDD495D0-A666-4FC3-A636-D71C0E8C7452}"/>
    <dgm:cxn modelId="{7476BA61-D9D9-4A84-9C06-7550C479ABF1}" type="presOf" srcId="{9DCCD595-B769-4ADF-8C53-03D8A7067141}" destId="{5AC7D154-F957-4384-B819-9110C7BE307C}" srcOrd="0" destOrd="0" presId="urn:microsoft.com/office/officeart/2005/8/layout/process2"/>
    <dgm:cxn modelId="{2AAA313C-4E4A-41E1-8C10-E71DD38AAA61}" type="presOf" srcId="{CDD495D0-A666-4FC3-A636-D71C0E8C7452}" destId="{08CC9662-D118-4DAE-84A9-AE3DEF427B63}" srcOrd="1" destOrd="0" presId="urn:microsoft.com/office/officeart/2005/8/layout/process2"/>
    <dgm:cxn modelId="{C6FCA0AB-C1CD-4098-AC3D-382E462CE7B3}" type="presParOf" srcId="{5824CA8C-B888-402B-8023-00913E9566C8}" destId="{ED2BC229-7DA6-493E-ADE0-5F3B03C5E196}" srcOrd="0" destOrd="0" presId="urn:microsoft.com/office/officeart/2005/8/layout/process2"/>
    <dgm:cxn modelId="{8CC44C9C-C426-4410-853F-03B04AF06FA4}" type="presParOf" srcId="{5824CA8C-B888-402B-8023-00913E9566C8}" destId="{0640C2AA-7271-4DBA-8A87-01631319A554}" srcOrd="1" destOrd="0" presId="urn:microsoft.com/office/officeart/2005/8/layout/process2"/>
    <dgm:cxn modelId="{BCB9FB36-31E3-4AF9-8DE6-AF390B812A0E}" type="presParOf" srcId="{0640C2AA-7271-4DBA-8A87-01631319A554}" destId="{52392F79-82A2-46E6-BC90-CCE7A1A3A770}" srcOrd="0" destOrd="0" presId="urn:microsoft.com/office/officeart/2005/8/layout/process2"/>
    <dgm:cxn modelId="{B9C60267-9BC6-4A6E-B526-4F5A3032A2FB}" type="presParOf" srcId="{5824CA8C-B888-402B-8023-00913E9566C8}" destId="{CAB29BE5-E1B3-42CB-B667-987895AA7587}" srcOrd="2" destOrd="0" presId="urn:microsoft.com/office/officeart/2005/8/layout/process2"/>
    <dgm:cxn modelId="{0A5FFF2C-4DE2-4F6E-85EA-D765BBB497EA}" type="presParOf" srcId="{5824CA8C-B888-402B-8023-00913E9566C8}" destId="{3115F0DA-620A-40E7-BB89-55EE264F561C}" srcOrd="3" destOrd="0" presId="urn:microsoft.com/office/officeart/2005/8/layout/process2"/>
    <dgm:cxn modelId="{2A3A18F6-E076-42DF-8B55-DF00C134C16C}" type="presParOf" srcId="{3115F0DA-620A-40E7-BB89-55EE264F561C}" destId="{08CC9662-D118-4DAE-84A9-AE3DEF427B63}" srcOrd="0" destOrd="0" presId="urn:microsoft.com/office/officeart/2005/8/layout/process2"/>
    <dgm:cxn modelId="{3CA317BA-B1D4-480D-8C63-436B62810E6A}" type="presParOf" srcId="{5824CA8C-B888-402B-8023-00913E9566C8}" destId="{5AC7D154-F957-4384-B819-9110C7BE307C}" srcOrd="4" destOrd="0" presId="urn:microsoft.com/office/officeart/2005/8/layout/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BCBD18-C542-4BC5-8E30-2186A2D8C7FA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366CCB-6FD5-4F77-B4C0-AADC91ABC36A}">
      <dgm:prSet phldrT="[Текст]"/>
      <dgm:spPr/>
      <dgm:t>
        <a:bodyPr/>
        <a:lstStyle/>
        <a:p>
          <a:endParaRPr lang="ru-RU" dirty="0"/>
        </a:p>
      </dgm:t>
    </dgm:pt>
    <dgm:pt modelId="{7E4AF8B3-B383-4CEC-BA97-795727E60EBB}" type="parTrans" cxnId="{9284978C-9AAA-4B96-B5D2-C1A3B586754C}">
      <dgm:prSet/>
      <dgm:spPr/>
      <dgm:t>
        <a:bodyPr/>
        <a:lstStyle/>
        <a:p>
          <a:endParaRPr lang="ru-RU"/>
        </a:p>
      </dgm:t>
    </dgm:pt>
    <dgm:pt modelId="{76C511CB-EB3A-4632-A73F-E136946077B2}" type="sibTrans" cxnId="{9284978C-9AAA-4B96-B5D2-C1A3B586754C}">
      <dgm:prSet/>
      <dgm:spPr/>
      <dgm:t>
        <a:bodyPr/>
        <a:lstStyle/>
        <a:p>
          <a:endParaRPr lang="ru-RU"/>
        </a:p>
      </dgm:t>
    </dgm:pt>
    <dgm:pt modelId="{C81D8094-0E60-40D1-A01E-6AF49AE71FF2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КОНСЕРВАТИЗМ</a:t>
          </a:r>
          <a:endParaRPr lang="ru-RU" dirty="0"/>
        </a:p>
      </dgm:t>
    </dgm:pt>
    <dgm:pt modelId="{87F04A8E-7F4B-48E1-B278-D02DC7156777}" type="parTrans" cxnId="{75127B13-36D0-40DE-B8B0-4FD3B1C9D49E}">
      <dgm:prSet/>
      <dgm:spPr/>
      <dgm:t>
        <a:bodyPr/>
        <a:lstStyle/>
        <a:p>
          <a:endParaRPr lang="ru-RU"/>
        </a:p>
      </dgm:t>
    </dgm:pt>
    <dgm:pt modelId="{D1766CE4-3E8C-4C59-8087-2957BF5B5EE2}" type="sibTrans" cxnId="{75127B13-36D0-40DE-B8B0-4FD3B1C9D49E}">
      <dgm:prSet/>
      <dgm:spPr/>
      <dgm:t>
        <a:bodyPr/>
        <a:lstStyle/>
        <a:p>
          <a:endParaRPr lang="ru-RU"/>
        </a:p>
      </dgm:t>
    </dgm:pt>
    <dgm:pt modelId="{2763C424-4459-4874-BFA3-098EB46884B6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СТЕРЕОТИПЫ</a:t>
          </a:r>
          <a:endParaRPr lang="ru-RU" dirty="0"/>
        </a:p>
      </dgm:t>
    </dgm:pt>
    <dgm:pt modelId="{69C090A2-3EDE-48EC-B1CE-020C50A5ED77}" type="parTrans" cxnId="{1B8146B2-67C0-44D0-B6A2-3CF26287C269}">
      <dgm:prSet/>
      <dgm:spPr/>
      <dgm:t>
        <a:bodyPr/>
        <a:lstStyle/>
        <a:p>
          <a:endParaRPr lang="ru-RU"/>
        </a:p>
      </dgm:t>
    </dgm:pt>
    <dgm:pt modelId="{7A9051BF-2E89-4DF2-ACAB-B6C9D4C27540}" type="sibTrans" cxnId="{1B8146B2-67C0-44D0-B6A2-3CF26287C269}">
      <dgm:prSet/>
      <dgm:spPr/>
      <dgm:t>
        <a:bodyPr/>
        <a:lstStyle/>
        <a:p>
          <a:endParaRPr lang="ru-RU"/>
        </a:p>
      </dgm:t>
    </dgm:pt>
    <dgm:pt modelId="{1ABF1649-ACA5-4270-A077-B5811C9B921C}">
      <dgm:prSet phldrT="[Текст]"/>
      <dgm:spPr/>
      <dgm:t>
        <a:bodyPr/>
        <a:lstStyle/>
        <a:p>
          <a:endParaRPr lang="ru-RU" dirty="0"/>
        </a:p>
      </dgm:t>
    </dgm:pt>
    <dgm:pt modelId="{FCA0F879-AF33-4E8D-993F-D24830C7708E}" type="sibTrans" cxnId="{718FC4EE-D41E-4A09-97EC-C9FCDF053EA2}">
      <dgm:prSet/>
      <dgm:spPr/>
      <dgm:t>
        <a:bodyPr/>
        <a:lstStyle/>
        <a:p>
          <a:endParaRPr lang="ru-RU"/>
        </a:p>
      </dgm:t>
    </dgm:pt>
    <dgm:pt modelId="{C7FBF004-57F4-4449-90E0-B453A11E8FBC}" type="parTrans" cxnId="{718FC4EE-D41E-4A09-97EC-C9FCDF053EA2}">
      <dgm:prSet/>
      <dgm:spPr/>
      <dgm:t>
        <a:bodyPr/>
        <a:lstStyle/>
        <a:p>
          <a:endParaRPr lang="ru-RU"/>
        </a:p>
      </dgm:t>
    </dgm:pt>
    <dgm:pt modelId="{8A60CB4B-9101-4427-B0AA-931CC7A9117F}" type="pres">
      <dgm:prSet presAssocID="{B8BCBD18-C542-4BC5-8E30-2186A2D8C7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A6D5CA-F1D7-4454-92D2-26AA9360945A}" type="pres">
      <dgm:prSet presAssocID="{7F366CCB-6FD5-4F77-B4C0-AADC91ABC36A}" presName="compositeNode" presStyleCnt="0">
        <dgm:presLayoutVars>
          <dgm:bulletEnabled val="1"/>
        </dgm:presLayoutVars>
      </dgm:prSet>
      <dgm:spPr/>
    </dgm:pt>
    <dgm:pt modelId="{B965C635-307A-4556-89EB-8DA8280610BF}" type="pres">
      <dgm:prSet presAssocID="{7F366CCB-6FD5-4F77-B4C0-AADC91ABC36A}" presName="bgRect" presStyleLbl="node1" presStyleIdx="0" presStyleCnt="2"/>
      <dgm:spPr/>
      <dgm:t>
        <a:bodyPr/>
        <a:lstStyle/>
        <a:p>
          <a:endParaRPr lang="ru-RU"/>
        </a:p>
      </dgm:t>
    </dgm:pt>
    <dgm:pt modelId="{488E6915-9B13-43DA-B41F-0F437020977A}" type="pres">
      <dgm:prSet presAssocID="{7F366CCB-6FD5-4F77-B4C0-AADC91ABC36A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D3E80-ABB3-4CE6-B31E-BB54319B246C}" type="pres">
      <dgm:prSet presAssocID="{7F366CCB-6FD5-4F77-B4C0-AADC91ABC36A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AD609-05E9-4BCA-B866-D6E5099ECDAD}" type="pres">
      <dgm:prSet presAssocID="{76C511CB-EB3A-4632-A73F-E136946077B2}" presName="hSp" presStyleCnt="0"/>
      <dgm:spPr/>
    </dgm:pt>
    <dgm:pt modelId="{51B843D9-B7F2-457D-85BE-E54243F3BB1F}" type="pres">
      <dgm:prSet presAssocID="{76C511CB-EB3A-4632-A73F-E136946077B2}" presName="vProcSp" presStyleCnt="0"/>
      <dgm:spPr/>
    </dgm:pt>
    <dgm:pt modelId="{0B80FC1E-BF15-41B8-9B91-A0A5BFD1522E}" type="pres">
      <dgm:prSet presAssocID="{76C511CB-EB3A-4632-A73F-E136946077B2}" presName="vSp1" presStyleCnt="0"/>
      <dgm:spPr/>
    </dgm:pt>
    <dgm:pt modelId="{3FC89561-7E18-4140-BDE5-C9B0644F3B0B}" type="pres">
      <dgm:prSet presAssocID="{76C511CB-EB3A-4632-A73F-E136946077B2}" presName="simulatedConn" presStyleLbl="solidFgAcc1" presStyleIdx="0" presStyleCnt="1" custScaleX="77576" custLinFactNeighborX="-7922" custLinFactNeighborY="-14247"/>
      <dgm:spPr/>
    </dgm:pt>
    <dgm:pt modelId="{6040D1E1-5BB4-47FB-9EE5-D318A7BB0F59}" type="pres">
      <dgm:prSet presAssocID="{76C511CB-EB3A-4632-A73F-E136946077B2}" presName="vSp2" presStyleCnt="0"/>
      <dgm:spPr/>
    </dgm:pt>
    <dgm:pt modelId="{B1A7182C-4430-4329-97E2-474156C51E77}" type="pres">
      <dgm:prSet presAssocID="{76C511CB-EB3A-4632-A73F-E136946077B2}" presName="sibTrans" presStyleCnt="0"/>
      <dgm:spPr/>
    </dgm:pt>
    <dgm:pt modelId="{093DF56F-58DF-43BC-8FD6-8BEF5CD0643A}" type="pres">
      <dgm:prSet presAssocID="{1ABF1649-ACA5-4270-A077-B5811C9B921C}" presName="compositeNode" presStyleCnt="0">
        <dgm:presLayoutVars>
          <dgm:bulletEnabled val="1"/>
        </dgm:presLayoutVars>
      </dgm:prSet>
      <dgm:spPr/>
    </dgm:pt>
    <dgm:pt modelId="{EAA2CBDE-C430-4FCD-BC9F-234CB2D03950}" type="pres">
      <dgm:prSet presAssocID="{1ABF1649-ACA5-4270-A077-B5811C9B921C}" presName="bgRect" presStyleLbl="node1" presStyleIdx="1" presStyleCnt="2"/>
      <dgm:spPr/>
      <dgm:t>
        <a:bodyPr/>
        <a:lstStyle/>
        <a:p>
          <a:endParaRPr lang="ru-RU"/>
        </a:p>
      </dgm:t>
    </dgm:pt>
    <dgm:pt modelId="{B552DDA3-D651-43D3-855C-80AC45C0F9A6}" type="pres">
      <dgm:prSet presAssocID="{1ABF1649-ACA5-4270-A077-B5811C9B921C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6C950-5DE3-4A36-BF7A-967835A33B45}" type="pres">
      <dgm:prSet presAssocID="{1ABF1649-ACA5-4270-A077-B5811C9B921C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127B13-36D0-40DE-B8B0-4FD3B1C9D49E}" srcId="{7F366CCB-6FD5-4F77-B4C0-AADC91ABC36A}" destId="{C81D8094-0E60-40D1-A01E-6AF49AE71FF2}" srcOrd="0" destOrd="0" parTransId="{87F04A8E-7F4B-48E1-B278-D02DC7156777}" sibTransId="{D1766CE4-3E8C-4C59-8087-2957BF5B5EE2}"/>
    <dgm:cxn modelId="{C8F12411-4BF6-4915-AD34-B7D0E6296D7D}" type="presOf" srcId="{2763C424-4459-4874-BFA3-098EB46884B6}" destId="{E136C950-5DE3-4A36-BF7A-967835A33B45}" srcOrd="0" destOrd="0" presId="urn:microsoft.com/office/officeart/2005/8/layout/hProcess7"/>
    <dgm:cxn modelId="{9284978C-9AAA-4B96-B5D2-C1A3B586754C}" srcId="{B8BCBD18-C542-4BC5-8E30-2186A2D8C7FA}" destId="{7F366CCB-6FD5-4F77-B4C0-AADC91ABC36A}" srcOrd="0" destOrd="0" parTransId="{7E4AF8B3-B383-4CEC-BA97-795727E60EBB}" sibTransId="{76C511CB-EB3A-4632-A73F-E136946077B2}"/>
    <dgm:cxn modelId="{C8654DD5-C519-448D-B2FF-BB7E5694D32F}" type="presOf" srcId="{1ABF1649-ACA5-4270-A077-B5811C9B921C}" destId="{B552DDA3-D651-43D3-855C-80AC45C0F9A6}" srcOrd="1" destOrd="0" presId="urn:microsoft.com/office/officeart/2005/8/layout/hProcess7"/>
    <dgm:cxn modelId="{718FC4EE-D41E-4A09-97EC-C9FCDF053EA2}" srcId="{B8BCBD18-C542-4BC5-8E30-2186A2D8C7FA}" destId="{1ABF1649-ACA5-4270-A077-B5811C9B921C}" srcOrd="1" destOrd="0" parTransId="{C7FBF004-57F4-4449-90E0-B453A11E8FBC}" sibTransId="{FCA0F879-AF33-4E8D-993F-D24830C7708E}"/>
    <dgm:cxn modelId="{1B8146B2-67C0-44D0-B6A2-3CF26287C269}" srcId="{1ABF1649-ACA5-4270-A077-B5811C9B921C}" destId="{2763C424-4459-4874-BFA3-098EB46884B6}" srcOrd="0" destOrd="0" parTransId="{69C090A2-3EDE-48EC-B1CE-020C50A5ED77}" sibTransId="{7A9051BF-2E89-4DF2-ACAB-B6C9D4C27540}"/>
    <dgm:cxn modelId="{9B956F19-965B-4718-B85B-351BD7DF4323}" type="presOf" srcId="{C81D8094-0E60-40D1-A01E-6AF49AE71FF2}" destId="{495D3E80-ABB3-4CE6-B31E-BB54319B246C}" srcOrd="0" destOrd="0" presId="urn:microsoft.com/office/officeart/2005/8/layout/hProcess7"/>
    <dgm:cxn modelId="{4E90BEE7-E071-4C91-A0AB-D2018F2F77F9}" type="presOf" srcId="{B8BCBD18-C542-4BC5-8E30-2186A2D8C7FA}" destId="{8A60CB4B-9101-4427-B0AA-931CC7A9117F}" srcOrd="0" destOrd="0" presId="urn:microsoft.com/office/officeart/2005/8/layout/hProcess7"/>
    <dgm:cxn modelId="{180B4877-D181-47E1-A354-60D5D2D924A4}" type="presOf" srcId="{7F366CCB-6FD5-4F77-B4C0-AADC91ABC36A}" destId="{B965C635-307A-4556-89EB-8DA8280610BF}" srcOrd="0" destOrd="0" presId="urn:microsoft.com/office/officeart/2005/8/layout/hProcess7"/>
    <dgm:cxn modelId="{C7DD5D62-73EE-4450-8121-E3C1104F37EA}" type="presOf" srcId="{7F366CCB-6FD5-4F77-B4C0-AADC91ABC36A}" destId="{488E6915-9B13-43DA-B41F-0F437020977A}" srcOrd="1" destOrd="0" presId="urn:microsoft.com/office/officeart/2005/8/layout/hProcess7"/>
    <dgm:cxn modelId="{02508FD4-25FE-4AFB-AC76-D38AF2011E67}" type="presOf" srcId="{1ABF1649-ACA5-4270-A077-B5811C9B921C}" destId="{EAA2CBDE-C430-4FCD-BC9F-234CB2D03950}" srcOrd="0" destOrd="0" presId="urn:microsoft.com/office/officeart/2005/8/layout/hProcess7"/>
    <dgm:cxn modelId="{FEA9FA9A-F878-4ADD-A670-78BB7869115F}" type="presParOf" srcId="{8A60CB4B-9101-4427-B0AA-931CC7A9117F}" destId="{0AA6D5CA-F1D7-4454-92D2-26AA9360945A}" srcOrd="0" destOrd="0" presId="urn:microsoft.com/office/officeart/2005/8/layout/hProcess7"/>
    <dgm:cxn modelId="{A3A8B35C-5D0A-4C42-9CAC-4C92AEBF9414}" type="presParOf" srcId="{0AA6D5CA-F1D7-4454-92D2-26AA9360945A}" destId="{B965C635-307A-4556-89EB-8DA8280610BF}" srcOrd="0" destOrd="0" presId="urn:microsoft.com/office/officeart/2005/8/layout/hProcess7"/>
    <dgm:cxn modelId="{18EB4C48-832F-4491-A7D1-0E417BCE6B02}" type="presParOf" srcId="{0AA6D5CA-F1D7-4454-92D2-26AA9360945A}" destId="{488E6915-9B13-43DA-B41F-0F437020977A}" srcOrd="1" destOrd="0" presId="urn:microsoft.com/office/officeart/2005/8/layout/hProcess7"/>
    <dgm:cxn modelId="{75F1578F-7135-4667-9D09-C53199718C1A}" type="presParOf" srcId="{0AA6D5CA-F1D7-4454-92D2-26AA9360945A}" destId="{495D3E80-ABB3-4CE6-B31E-BB54319B246C}" srcOrd="2" destOrd="0" presId="urn:microsoft.com/office/officeart/2005/8/layout/hProcess7"/>
    <dgm:cxn modelId="{6C91981E-7ED7-42DD-ACF8-5E3C476D5BED}" type="presParOf" srcId="{8A60CB4B-9101-4427-B0AA-931CC7A9117F}" destId="{DF3AD609-05E9-4BCA-B866-D6E5099ECDAD}" srcOrd="1" destOrd="0" presId="urn:microsoft.com/office/officeart/2005/8/layout/hProcess7"/>
    <dgm:cxn modelId="{A862CD03-BD1B-49A9-B22E-2AB4E17FEDAC}" type="presParOf" srcId="{8A60CB4B-9101-4427-B0AA-931CC7A9117F}" destId="{51B843D9-B7F2-457D-85BE-E54243F3BB1F}" srcOrd="2" destOrd="0" presId="urn:microsoft.com/office/officeart/2005/8/layout/hProcess7"/>
    <dgm:cxn modelId="{9F6E3A7A-6DF0-4CDB-9393-27DF7D32F1BC}" type="presParOf" srcId="{51B843D9-B7F2-457D-85BE-E54243F3BB1F}" destId="{0B80FC1E-BF15-41B8-9B91-A0A5BFD1522E}" srcOrd="0" destOrd="0" presId="urn:microsoft.com/office/officeart/2005/8/layout/hProcess7"/>
    <dgm:cxn modelId="{9F906819-3677-4132-B678-22AD6EB72377}" type="presParOf" srcId="{51B843D9-B7F2-457D-85BE-E54243F3BB1F}" destId="{3FC89561-7E18-4140-BDE5-C9B0644F3B0B}" srcOrd="1" destOrd="0" presId="urn:microsoft.com/office/officeart/2005/8/layout/hProcess7"/>
    <dgm:cxn modelId="{8B3F882B-5CDB-4D6F-B7C5-F056E79D24E8}" type="presParOf" srcId="{51B843D9-B7F2-457D-85BE-E54243F3BB1F}" destId="{6040D1E1-5BB4-47FB-9EE5-D318A7BB0F59}" srcOrd="2" destOrd="0" presId="urn:microsoft.com/office/officeart/2005/8/layout/hProcess7"/>
    <dgm:cxn modelId="{71654AE8-D1BE-4771-BB36-5DDD0F5FB50F}" type="presParOf" srcId="{8A60CB4B-9101-4427-B0AA-931CC7A9117F}" destId="{B1A7182C-4430-4329-97E2-474156C51E77}" srcOrd="3" destOrd="0" presId="urn:microsoft.com/office/officeart/2005/8/layout/hProcess7"/>
    <dgm:cxn modelId="{74D96DF7-31D9-48CA-9DE6-89DDDF6508CA}" type="presParOf" srcId="{8A60CB4B-9101-4427-B0AA-931CC7A9117F}" destId="{093DF56F-58DF-43BC-8FD6-8BEF5CD0643A}" srcOrd="4" destOrd="0" presId="urn:microsoft.com/office/officeart/2005/8/layout/hProcess7"/>
    <dgm:cxn modelId="{07FC4F40-0B30-407D-800D-CD4360F480A8}" type="presParOf" srcId="{093DF56F-58DF-43BC-8FD6-8BEF5CD0643A}" destId="{EAA2CBDE-C430-4FCD-BC9F-234CB2D03950}" srcOrd="0" destOrd="0" presId="urn:microsoft.com/office/officeart/2005/8/layout/hProcess7"/>
    <dgm:cxn modelId="{325A89F0-4D35-4E32-AE1E-4D7EA6761C2D}" type="presParOf" srcId="{093DF56F-58DF-43BC-8FD6-8BEF5CD0643A}" destId="{B552DDA3-D651-43D3-855C-80AC45C0F9A6}" srcOrd="1" destOrd="0" presId="urn:microsoft.com/office/officeart/2005/8/layout/hProcess7"/>
    <dgm:cxn modelId="{A1799B18-5870-41E6-9F65-4B3A1A99FA07}" type="presParOf" srcId="{093DF56F-58DF-43BC-8FD6-8BEF5CD0643A}" destId="{E136C950-5DE3-4A36-BF7A-967835A33B45}" srcOrd="2" destOrd="0" presId="urn:microsoft.com/office/officeart/2005/8/layout/hProcess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929903-3761-4D17-BAAC-B19B3CF0E5B3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6A43F7-B80F-476E-ACAE-332F505E2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094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68170115-E85A-436E-B3D1-D7A478C49F21}" type="datetimeFigureOut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123CED4-1379-4C4B-9950-119A2C3B3B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7C9E4F-572A-45B1-A3A6-950C6D792530}" type="datetimeFigureOut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C66ED-DE42-4364-AB01-9E38773B5B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8C5869-CD35-4F79-ABC2-228FCCE8B6C6}" type="datetimeFigureOut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51E4A-51EB-4225-AE06-555E73C215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B2212-E550-4EE1-84C9-780488F1E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FBF7B-A90F-4819-BB66-FDAAC61F3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8F20E-5B52-4426-9AB9-EBE7B99F4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8BFED-9460-4B95-B7F4-C09D72B50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33D99-AC79-47B2-B328-24623C00C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5EAC-F617-45D5-A218-B4C3A8A86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23F17-F191-4B40-8704-CB08670DB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543D1-D7C0-4E82-8F98-EDF989F39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854858-F71A-414A-A967-19FA0A50282D}" type="datetimeFigureOut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DF70E-2E1B-4605-A4F1-9245F17373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5963-5729-4868-8102-A704EA9EB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7B391-1195-4B6B-AD15-3A4F91915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62B96-935D-4CE6-9E01-B46096A67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B2341-9376-4E0B-A755-4E207F1FC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112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atin typeface="Arial" pitchFamily="34" charset="0"/>
                <a:cs typeface="+mn-cs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6200" y="27686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r>
              <a:rPr lang="en-US" sz="8000" dirty="0">
                <a:latin typeface="Arial" pitchFamily="34" charset="0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A790-86FF-4C17-87EF-E2319CF64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55B84-8452-435B-8399-24C3E1BC6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112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atin typeface="Arial" pitchFamily="34" charset="0"/>
                <a:cs typeface="+mn-cs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6200" y="27686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r>
              <a:rPr lang="en-US" sz="8000" dirty="0">
                <a:latin typeface="Arial" pitchFamily="34" charset="0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71DC9-C949-40AB-9836-D04AB41B3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1DCE-A518-4296-A769-68F450A65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3B573-C341-44C5-99A7-862EC1B0E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4FD3D-A2B9-4FC2-8C4E-D4AE78DBF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4223C-994B-4EDC-85CB-40605C214888}" type="datetimeFigureOut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FE259-3BB6-4579-B4EE-2927830E35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C53075-3B72-4ED8-A817-90EEB53F8892}" type="datetimeFigureOut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8822E-B3DF-46AA-8258-64BE899BFD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8DB3C69C-1129-4056-B177-F4CDEFADBA38}" type="datetimeFigureOut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6F07452B-B18C-43B2-9079-2F5472C7A7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992897A2-DA11-4073-BCB5-5A9C22B79764}" type="datetimeFigureOut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63F13594-A6B8-4E5E-B53F-E9DFDFDF44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244461-924A-421A-A75E-DB2FBFE61146}" type="datetimeFigureOut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17373-53CD-4B30-90C1-D452941B55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F5C4C1-6F97-45D7-AF26-FF71929AB286}" type="datetimeFigureOut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BF038-7029-48AE-A076-27EA5E21F0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C00F3E-090C-459B-9169-4D00760F7038}" type="datetimeFigureOut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0FA66-05B2-477E-8CDC-93E26D2B22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ABF22CF2-9348-49BD-ACA3-C978FB1782A4}" type="datetimeFigureOut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24B6E1-69F6-4C5C-B5C4-56F4B52280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ipe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F4C5926-77A9-41B6-861F-43F1B6B55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3E5E08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3E5E08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3E5E08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3E5E08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3E5E0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48;&#1058;\&#1056;&#1056;&#1056;&#1062;\&#1064;&#1082;&#1086;&#1083;&#1072;%20&#1076;&#1077;&#1090;&#1080;.m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48;&#1058;\&#1056;&#1056;&#1056;&#1062;\&#1076;&#1077;&#1092;&#1077;&#1082;&#1090;&#1086;&#1083;&#1086;&#1075;&#1080;.m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y/url?sa=t&amp;rct=j&amp;q=&amp;esrc=s&amp;source=web&amp;cd=2&amp;ved=0CCUQjBAwAQ&amp;url=https://www.dropbox.com/&amp;ei=Cv_zVPDBF-L-7Abnw4EI&amp;usg=AFQjCNHnytvLfnPbduVPCoPtLjPAvHKa8g&amp;bvm=bv.87269000,d.ZGU&amp;cad=rj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7;&#1064;&#8470;9&#1075;&#160;&#1052;&#1086;&#1079;&#1099;&#1088;&#1103;.mdb" TargetMode="External"/><Relationship Id="rId2" Type="http://schemas.openxmlformats.org/officeDocument/2006/relationships/hyperlink" Target="&#1050;&#1072;&#1076;&#1088;&#1099;.xls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7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642918"/>
            <a:ext cx="8391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452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Информатизация </a:t>
            </a:r>
            <a:r>
              <a:rPr lang="ru-RU" sz="44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452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endParaRPr lang="ru-RU" sz="4400" b="1" i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1452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452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системе </a:t>
            </a:r>
            <a:r>
              <a:rPr lang="ru-RU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452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4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1452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8401" y="4653136"/>
            <a:ext cx="5687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Колос Надежда Андреевна,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заместитель директора по учебной работе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2414" y="3000372"/>
            <a:ext cx="4741586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КОЛОС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НАДЕЖДА АНДРЕЕВНА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директора по учебной работе государственного учреждения образования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«Средняя школа №9 г.Мозыря»,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районного ресурсного центра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информационных технологий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Рисунок 6" descr="Эмблем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812" y="357166"/>
            <a:ext cx="1463188" cy="1214446"/>
          </a:xfrm>
          <a:prstGeom prst="rect">
            <a:avLst/>
          </a:prstGeom>
        </p:spPr>
      </p:pic>
      <p:pic>
        <p:nvPicPr>
          <p:cNvPr id="6146" name="Picture 2" descr="D:\ФОТО\100PHOTO\Средняя ШКОЛ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6" y="3286124"/>
            <a:ext cx="4214810" cy="3161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7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1472" y="285728"/>
            <a:ext cx="82809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+mn-cs"/>
              </a:rPr>
              <a:t>	</a:t>
            </a:r>
            <a:r>
              <a:rPr lang="ru-RU" sz="40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+mn-cs"/>
              </a:rPr>
              <a:t>	</a:t>
            </a:r>
            <a:r>
              <a:rPr lang="ru-RU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+mn-cs"/>
              </a:rPr>
              <a:t>Анкетирование</a:t>
            </a:r>
            <a:endParaRPr lang="ru-RU" sz="4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1142984"/>
          <a:ext cx="492922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214942" y="1142984"/>
          <a:ext cx="371477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83760360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7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63080" y="642918"/>
            <a:ext cx="82809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+mn-cs"/>
              </a:rPr>
              <a:t>	</a:t>
            </a:r>
            <a:r>
              <a:rPr lang="ru-RU" sz="40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+mn-cs"/>
              </a:rPr>
              <a:t>	</a:t>
            </a:r>
            <a:r>
              <a:rPr lang="ru-RU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+mn-cs"/>
              </a:rPr>
              <a:t>КАЧЕСТВО</a:t>
            </a:r>
            <a:endParaRPr lang="ru-RU" sz="4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658821">
            <a:off x="2922910" y="1402926"/>
            <a:ext cx="785818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338535">
            <a:off x="5053741" y="1406824"/>
            <a:ext cx="785818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2571744"/>
            <a:ext cx="2786082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ПРОЦЕСС</a:t>
            </a:r>
          </a:p>
          <a:p>
            <a:pPr algn="ctr"/>
            <a:r>
              <a:rPr lang="ru-RU" dirty="0" smtClean="0"/>
              <a:t>внимание, память, </a:t>
            </a:r>
          </a:p>
          <a:p>
            <a:pPr algn="ctr"/>
            <a:r>
              <a:rPr lang="ru-RU" dirty="0" smtClean="0"/>
              <a:t>мышление, интерес, </a:t>
            </a:r>
          </a:p>
          <a:p>
            <a:pPr algn="ctr"/>
            <a:r>
              <a:rPr lang="ru-RU" dirty="0" smtClean="0"/>
              <a:t>активность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72066" y="2571744"/>
            <a:ext cx="3000396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РЕЗУЛЬТАТ</a:t>
            </a:r>
          </a:p>
          <a:p>
            <a:pPr algn="ctr"/>
            <a:r>
              <a:rPr lang="ru-RU" dirty="0" smtClean="0"/>
              <a:t>успеваемость, творческие достижения,  развитие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760360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Школа дети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571480"/>
            <a:ext cx="7572428" cy="6057942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17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70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158" y="500042"/>
            <a:ext cx="8496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 smtClean="0"/>
              <a:t>Проведено </a:t>
            </a:r>
            <a:r>
              <a:rPr lang="ru-RU" sz="2800" b="1" dirty="0" smtClean="0"/>
              <a:t>более 25 открытых учебных </a:t>
            </a:r>
            <a:r>
              <a:rPr lang="ru-RU" sz="2800" b="1" dirty="0" smtClean="0"/>
              <a:t>занятий и </a:t>
            </a:r>
            <a:r>
              <a:rPr lang="ru-RU" sz="2800" b="1" dirty="0" smtClean="0"/>
              <a:t>внеклассных воспитательных мероприятий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86"/>
          <a:stretch>
            <a:fillRect/>
          </a:stretch>
        </p:blipFill>
        <p:spPr>
          <a:xfrm>
            <a:off x="3500430" y="4357694"/>
            <a:ext cx="2746564" cy="2217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G:\ИТ\СЕМИНАР\IMG_3783.JPG"/>
          <p:cNvPicPr>
            <a:picLocks noChangeAspect="1" noChangeArrowheads="1"/>
          </p:cNvPicPr>
          <p:nvPr/>
        </p:nvPicPr>
        <p:blipFill>
          <a:blip r:embed="rId4" cstate="print"/>
          <a:srcRect t="6061"/>
          <a:stretch>
            <a:fillRect/>
          </a:stretch>
        </p:blipFill>
        <p:spPr bwMode="auto">
          <a:xfrm>
            <a:off x="142844" y="4378803"/>
            <a:ext cx="3214710" cy="2264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D:\ФОТО\МОЕ\DSC00109.JPG"/>
          <p:cNvPicPr>
            <a:picLocks noChangeAspect="1" noChangeArrowheads="1"/>
          </p:cNvPicPr>
          <p:nvPr/>
        </p:nvPicPr>
        <p:blipFill>
          <a:blip r:embed="rId5" cstate="print"/>
          <a:srcRect t="24498"/>
          <a:stretch>
            <a:fillRect/>
          </a:stretch>
        </p:blipFill>
        <p:spPr bwMode="auto">
          <a:xfrm>
            <a:off x="121564" y="1928802"/>
            <a:ext cx="3736056" cy="211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ФОТО\семинар2013\DSC00556.JPG"/>
          <p:cNvPicPr>
            <a:picLocks noChangeAspect="1" noChangeArrowheads="1"/>
          </p:cNvPicPr>
          <p:nvPr/>
        </p:nvPicPr>
        <p:blipFill>
          <a:blip r:embed="rId6" cstate="print"/>
          <a:srcRect l="2633"/>
          <a:stretch>
            <a:fillRect/>
          </a:stretch>
        </p:blipFill>
        <p:spPr bwMode="auto">
          <a:xfrm>
            <a:off x="6357950" y="4357694"/>
            <a:ext cx="264317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ФОТО\семинар2013\DSC00638.JPG"/>
          <p:cNvPicPr>
            <a:picLocks noChangeAspect="1" noChangeArrowheads="1"/>
          </p:cNvPicPr>
          <p:nvPr/>
        </p:nvPicPr>
        <p:blipFill>
          <a:blip r:embed="rId7" cstate="print"/>
          <a:srcRect t="9514" r="14376" b="2483"/>
          <a:stretch>
            <a:fillRect/>
          </a:stretch>
        </p:blipFill>
        <p:spPr bwMode="auto">
          <a:xfrm>
            <a:off x="3929058" y="1928802"/>
            <a:ext cx="2714644" cy="2092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ФОТО\MISC\IMG_4103.jpg"/>
          <p:cNvPicPr>
            <a:picLocks noChangeAspect="1" noChangeArrowheads="1"/>
          </p:cNvPicPr>
          <p:nvPr/>
        </p:nvPicPr>
        <p:blipFill>
          <a:blip r:embed="rId8" cstate="print"/>
          <a:srcRect l="26562"/>
          <a:stretch>
            <a:fillRect/>
          </a:stretch>
        </p:blipFill>
        <p:spPr bwMode="auto">
          <a:xfrm>
            <a:off x="6786578" y="1928802"/>
            <a:ext cx="2285984" cy="203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071538" y="4071942"/>
            <a:ext cx="1206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География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286644" y="4071942"/>
            <a:ext cx="1081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Биология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4090578"/>
            <a:ext cx="873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Физика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928662" y="6590908"/>
            <a:ext cx="1779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Английский язык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143504" y="6519446"/>
            <a:ext cx="3220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Белорусский язык и литература</a:t>
            </a:r>
            <a:endParaRPr lang="ru-RU" sz="1600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E:\DCIM\100MSDCF\DSC031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28625"/>
            <a:ext cx="7694612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312988"/>
            <a:ext cx="7572375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/>
          <a:srcRect l="14867"/>
          <a:stretch>
            <a:fillRect/>
          </a:stretch>
        </p:blipFill>
        <p:spPr bwMode="auto">
          <a:xfrm>
            <a:off x="2286000" y="285750"/>
            <a:ext cx="47148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17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70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82" y="57148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Проведено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занятий по обучению руководителей,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педагогов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школы по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подготовке к сдаче экзамена на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получение сертификата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пользователя информационных технологий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D:\ФОТО\открытый урок\Изображение 003.jpg"/>
          <p:cNvPicPr>
            <a:picLocks noChangeAspect="1" noChangeArrowheads="1"/>
          </p:cNvPicPr>
          <p:nvPr/>
        </p:nvPicPr>
        <p:blipFill>
          <a:blip r:embed="rId3" cstate="print"/>
          <a:srcRect t="19713" r="3225"/>
          <a:stretch>
            <a:fillRect/>
          </a:stretch>
        </p:blipFill>
        <p:spPr bwMode="auto">
          <a:xfrm>
            <a:off x="344434" y="2285992"/>
            <a:ext cx="4822095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D:\ФОТО\открытый урок\Изображение 004.jpg"/>
          <p:cNvPicPr>
            <a:picLocks noChangeAspect="1" noChangeArrowheads="1"/>
          </p:cNvPicPr>
          <p:nvPr/>
        </p:nvPicPr>
        <p:blipFill>
          <a:blip r:embed="rId4" cstate="print"/>
          <a:srcRect l="3571" r="5357"/>
          <a:stretch>
            <a:fillRect/>
          </a:stretch>
        </p:blipFill>
        <p:spPr bwMode="auto">
          <a:xfrm>
            <a:off x="5286380" y="3429000"/>
            <a:ext cx="364333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17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70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158" y="571480"/>
            <a:ext cx="84969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 smtClean="0"/>
              <a:t>Проведены </a:t>
            </a:r>
            <a:r>
              <a:rPr lang="ru-RU" sz="2800" b="1" dirty="0" smtClean="0"/>
              <a:t>консультации для педагогов и учащихся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2" t="15051"/>
          <a:stretch/>
        </p:blipFill>
        <p:spPr>
          <a:xfrm>
            <a:off x="3929058" y="3071810"/>
            <a:ext cx="4949989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714488"/>
            <a:ext cx="361952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795228" y="2571744"/>
            <a:ext cx="5348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Консультации учащихся  при подготовке к НПКУ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4572008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Консультации педагогов </a:t>
            </a:r>
          </a:p>
          <a:p>
            <a:pPr algn="ctr"/>
            <a:r>
              <a:rPr lang="ru-RU" dirty="0" smtClean="0"/>
              <a:t>при подготовке  к аттестации </a:t>
            </a:r>
          </a:p>
          <a:p>
            <a:pPr algn="ctr"/>
            <a:r>
              <a:rPr lang="ru-RU" dirty="0" smtClean="0"/>
              <a:t>н</a:t>
            </a:r>
            <a:r>
              <a:rPr lang="ru-RU" dirty="0" smtClean="0"/>
              <a:t>а присвоение и </a:t>
            </a:r>
            <a:r>
              <a:rPr lang="ru-RU" dirty="0" smtClean="0"/>
              <a:t>подтверждение категории</a:t>
            </a:r>
          </a:p>
          <a:p>
            <a:endParaRPr lang="ru-RU" dirty="0"/>
          </a:p>
        </p:txBody>
      </p:sp>
      <p:sp>
        <p:nvSpPr>
          <p:cNvPr id="11" name="Овал 10">
            <a:hlinkClick r:id="rId5" action="ppaction://hlinksldjump"/>
          </p:cNvPr>
          <p:cNvSpPr/>
          <p:nvPr/>
        </p:nvSpPr>
        <p:spPr>
          <a:xfrm>
            <a:off x="7286644" y="6429396"/>
            <a:ext cx="1643074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содержание</a:t>
            </a:r>
            <a:endParaRPr lang="ru-RU" sz="1000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17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70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82" y="57148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ru-RU" sz="2800" b="1" dirty="0" smtClean="0"/>
              <a:t>роведены </a:t>
            </a:r>
            <a:r>
              <a:rPr lang="ru-RU" sz="2800" b="1" dirty="0" smtClean="0"/>
              <a:t>научно-методические семинары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:\ИТ\СЕМИНАР\DSC01010.JPG"/>
          <p:cNvPicPr>
            <a:picLocks noChangeAspect="1" noChangeArrowheads="1"/>
          </p:cNvPicPr>
          <p:nvPr/>
        </p:nvPicPr>
        <p:blipFill>
          <a:blip r:embed="rId3" cstate="print"/>
          <a:srcRect t="20117" r="25623" b="6122"/>
          <a:stretch>
            <a:fillRect/>
          </a:stretch>
        </p:blipFill>
        <p:spPr bwMode="auto">
          <a:xfrm>
            <a:off x="1357290" y="4071942"/>
            <a:ext cx="2975788" cy="2213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G:\ИТ\СЕМИНАР\IMG_3921.JPG"/>
          <p:cNvPicPr>
            <a:picLocks noChangeAspect="1" noChangeArrowheads="1"/>
          </p:cNvPicPr>
          <p:nvPr/>
        </p:nvPicPr>
        <p:blipFill>
          <a:blip r:embed="rId4" cstate="print"/>
          <a:srcRect t="16364" r="17887"/>
          <a:stretch>
            <a:fillRect/>
          </a:stretch>
        </p:blipFill>
        <p:spPr bwMode="auto">
          <a:xfrm>
            <a:off x="4929190" y="4071942"/>
            <a:ext cx="2787479" cy="2214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ФОТО\семинар2013\DSC00711.JPG"/>
          <p:cNvPicPr>
            <a:picLocks noChangeAspect="1" noChangeArrowheads="1"/>
          </p:cNvPicPr>
          <p:nvPr/>
        </p:nvPicPr>
        <p:blipFill>
          <a:blip r:embed="rId5" cstate="print"/>
          <a:srcRect t="19444"/>
          <a:stretch>
            <a:fillRect/>
          </a:stretch>
        </p:blipFill>
        <p:spPr bwMode="auto">
          <a:xfrm>
            <a:off x="4643438" y="1285860"/>
            <a:ext cx="4138477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D:\ФОТО\семинар2013\семинар2013\DSC007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1303719"/>
            <a:ext cx="3309962" cy="2482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000232" y="3786190"/>
            <a:ext cx="4386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Областной семинар учителей иностранного языка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500834"/>
            <a:ext cx="89524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/>
              <a:t>Районные семинары «Исследовательская деятельность», «Спортивно-оздоровительная работа в школе и вузе»</a:t>
            </a:r>
            <a:endParaRPr lang="ru-RU" sz="1300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428875"/>
            <a:ext cx="7186612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285750"/>
            <a:ext cx="5665788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606425" y="412750"/>
            <a:ext cx="76438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ru-RU" sz="2400" b="1">
                <a:solidFill>
                  <a:srgbClr val="0033CC"/>
                </a:solidFill>
                <a:latin typeface="Verdana" pitchFamily="34" charset="0"/>
              </a:rPr>
              <a:t>ИНФОРМАЦИОННО-КОММУНИКАЦИОННЫЕ ТЕХНОЛОГИИ</a:t>
            </a:r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3964782" y="1107281"/>
            <a:ext cx="1214438" cy="7858125"/>
          </a:xfrm>
          <a:prstGeom prst="leftBrace">
            <a:avLst/>
          </a:prstGeom>
          <a:noFill/>
          <a:ln w="12700" cmpd="sng">
            <a:solidFill>
              <a:schemeClr val="bg2">
                <a:lumMod val="10000"/>
              </a:schemeClr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515938" y="5781675"/>
            <a:ext cx="8001000" cy="52387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КАЧЕСТВА ЗНАНИЙ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143375" y="4000500"/>
            <a:ext cx="785813" cy="928688"/>
          </a:xfrm>
          <a:prstGeom prst="down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30" name="Picture 10" descr="C:\Documents and Settings\Светлана\Рабочий стол\Мои документы\Мои рисунки\Компьютеры\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00372"/>
            <a:ext cx="1387475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1" name="Picture 11" descr="C:\Documents and Settings\Светлана\Рабочий стол\Мои документы\Мои рисунки\Компьютеры\p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286124"/>
            <a:ext cx="1618847" cy="121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929063" y="3286125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D13F8-9965-44B2-A349-1008C9C8EC58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785813" y="1857375"/>
            <a:ext cx="2959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be-BY" b="1">
                <a:solidFill>
                  <a:srgbClr val="002060"/>
                </a:solidFill>
              </a:rPr>
              <a:t>СРЕДСТВО ОБУЧЕН</a:t>
            </a:r>
            <a:r>
              <a:rPr lang="ru-RU" b="1">
                <a:solidFill>
                  <a:srgbClr val="002060"/>
                </a:solidFill>
              </a:rPr>
              <a:t>ИЯ, 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ВОСПИТАНИЯ,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 РАЗВИТИЯ УЧАЩИХСЯ</a:t>
            </a:r>
          </a:p>
        </p:txBody>
      </p:sp>
      <p:sp>
        <p:nvSpPr>
          <p:cNvPr id="14347" name="TextBox 12"/>
          <p:cNvSpPr txBox="1">
            <a:spLocks noChangeArrowheads="1"/>
          </p:cNvSpPr>
          <p:nvPr/>
        </p:nvSpPr>
        <p:spPr bwMode="auto">
          <a:xfrm>
            <a:off x="4071938" y="1857375"/>
            <a:ext cx="4943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be-BY" b="1">
                <a:solidFill>
                  <a:srgbClr val="002060"/>
                </a:solidFill>
              </a:rPr>
              <a:t>СРЕДСТВО </a:t>
            </a:r>
            <a:r>
              <a:rPr lang="ru-RU" b="1">
                <a:solidFill>
                  <a:srgbClr val="002060"/>
                </a:solidFill>
              </a:rPr>
              <a:t>ОБЕСПЕЧЕНИЯ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 ПРОФЕССИОНАЛЬНОЙ ДЕЯТЕЛЬНОСТИ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УЧИТЕЛЯ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2214563" y="1285875"/>
            <a:ext cx="500062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072188" y="1285875"/>
            <a:ext cx="500062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51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8" grpId="0" animBg="1"/>
      <p:bldP spid="9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http://www.nachalka.com/sites/default/userpic/plachotnik/t1/PL_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71546"/>
            <a:ext cx="29670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9750" y="380984"/>
            <a:ext cx="81026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0363" algn="ctr">
              <a:lnSpc>
                <a:spcPct val="160000"/>
              </a:lnSpc>
              <a:defRPr/>
            </a:pP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В ЧЕМ ОШИБКА АВТОРОВ?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16388" name="Рисунок 3" descr="http://www.nachalka.com/sites/default/userpic/plachotnik/t1/PL_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139824"/>
            <a:ext cx="2879725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4" descr="http://www.nachalka.com/sites/default/userpic/plachotnik/t1/PL_t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1152524"/>
            <a:ext cx="2462212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5" descr="http://www.nachalka.com/sites/default/userpic/plachotnik/t1/PL_t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714750"/>
            <a:ext cx="2792413" cy="235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6" descr="http://www.nachalka.com/sites/default/userpic/plachotnik/t1/PL_t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90875" y="3714750"/>
            <a:ext cx="2841625" cy="228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7" descr="http://www.nachalka.com/sites/default/userpic/plachotnik/t1/PL_t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62675" y="3714750"/>
            <a:ext cx="2840038" cy="235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1908175" y="3346452"/>
            <a:ext cx="31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4745038" y="3275014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6395" name="TextBox 10"/>
          <p:cNvSpPr txBox="1">
            <a:spLocks noChangeArrowheads="1"/>
          </p:cNvSpPr>
          <p:nvPr/>
        </p:nvSpPr>
        <p:spPr bwMode="auto">
          <a:xfrm>
            <a:off x="7583488" y="3273427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16396" name="TextBox 11"/>
          <p:cNvSpPr txBox="1">
            <a:spLocks noChangeArrowheads="1"/>
          </p:cNvSpPr>
          <p:nvPr/>
        </p:nvSpPr>
        <p:spPr bwMode="auto">
          <a:xfrm>
            <a:off x="1647825" y="602138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</a:t>
            </a:r>
          </a:p>
        </p:txBody>
      </p:sp>
      <p:sp>
        <p:nvSpPr>
          <p:cNvPr id="16397" name="TextBox 12"/>
          <p:cNvSpPr txBox="1">
            <a:spLocks noChangeArrowheads="1"/>
          </p:cNvSpPr>
          <p:nvPr/>
        </p:nvSpPr>
        <p:spPr bwMode="auto">
          <a:xfrm>
            <a:off x="4591050" y="5969000"/>
            <a:ext cx="31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5</a:t>
            </a:r>
          </a:p>
        </p:txBody>
      </p:sp>
      <p:sp>
        <p:nvSpPr>
          <p:cNvPr id="16398" name="TextBox 13"/>
          <p:cNvSpPr txBox="1">
            <a:spLocks noChangeArrowheads="1"/>
          </p:cNvSpPr>
          <p:nvPr/>
        </p:nvSpPr>
        <p:spPr bwMode="auto">
          <a:xfrm>
            <a:off x="7543800" y="5976938"/>
            <a:ext cx="31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6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44450"/>
          <a:ext cx="8856984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/>
                <a:gridCol w="3168352"/>
              </a:tblGrid>
              <a:tr h="1497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UL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МЕ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DI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UL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МЕ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DI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Лучше один раз увидеть, чем сто раз услышать. Лучше один раз сделать, чем сто раз увидеть.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Большая</a:t>
                      </a:r>
                      <a:r>
                        <a:rPr lang="ru-RU" sz="1500" baseline="0" dirty="0" smtClean="0"/>
                        <a:t> нагрузка на глаза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Повышение уровня использования наглядности на уроке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Осуществление замены практических учебных</a:t>
                      </a:r>
                      <a:r>
                        <a:rPr lang="ru-RU" sz="1500" baseline="0" dirty="0" smtClean="0"/>
                        <a:t> действий</a:t>
                      </a:r>
                      <a:endParaRPr lang="ru-RU" sz="1500" dirty="0"/>
                    </a:p>
                  </a:txBody>
                  <a:tcPr/>
                </a:tc>
              </a:tr>
              <a:tr h="5554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Используя в презентациях гиперссылки, один и тот же материал можно объяснять и очень подробно, и рассматривая только базовые вопросы темы. Темп и объём излагаемого материала, определяется по ходу урока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Проблемы с интерактивностью: сложно создать презентацию, хорошо работающую без лектора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Повышение производительности урока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500" dirty="0" smtClean="0"/>
                        <a:t>Файлы .</a:t>
                      </a:r>
                      <a:r>
                        <a:rPr lang="ru-RU" sz="1500" dirty="0" err="1" smtClean="0"/>
                        <a:t>pps</a:t>
                      </a:r>
                      <a:r>
                        <a:rPr lang="ru-RU" sz="1500" dirty="0" smtClean="0"/>
                        <a:t> и особенно .</a:t>
                      </a:r>
                      <a:r>
                        <a:rPr lang="ru-RU" sz="1500" dirty="0" err="1" smtClean="0"/>
                        <a:t>ppt</a:t>
                      </a:r>
                      <a:r>
                        <a:rPr lang="ru-RU" sz="1500" dirty="0" smtClean="0"/>
                        <a:t> довольно большие по объему, что накладывает определенные требования на технические характеристики компьютера. Презентации с большим количеством рисунков и анимации размером более 100 – 200 мегабайт могут очень медленно загружаться, работать неправильно или вообще не работать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Тесты могут представлять собой варианты карточек с вопросами, ответы на которые ученик записывает в тетради или на специальном бланке ответов, по желанию учителя смена слайдов может быть настроена на автоматический переход через определенный интервал времени. Возможность</a:t>
                      </a:r>
                      <a:r>
                        <a:rPr lang="ru-RU" sz="1600" baseline="0" dirty="0" smtClean="0"/>
                        <a:t> организации самоконтроля</a:t>
                      </a:r>
                      <a:r>
                        <a:rPr lang="ru-RU" sz="1600" dirty="0" smtClean="0"/>
                        <a:t> 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 организации самостоятельной работы на уроке можно предусмотреть наличие дополнительного материала для учащихся, которые успешно справляются с обязательным уровнем обучения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4463" y="214313"/>
          <a:ext cx="8856984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3646"/>
                <a:gridCol w="3643338"/>
              </a:tblGrid>
              <a:tr h="1497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дистанционного обучения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дистанционного обучения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Активное использование потенциала международных и республиканских библиотек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Свертывание  активных социальных контактов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Онлайн-посещение</a:t>
                      </a:r>
                      <a:r>
                        <a:rPr lang="ru-RU" sz="1600" dirty="0" smtClean="0"/>
                        <a:t> цифровых музеев, лабораторий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Сокращение социального взаимодействия и общения</a:t>
                      </a:r>
                      <a:endParaRPr lang="ru-RU" sz="1600" dirty="0"/>
                    </a:p>
                  </a:txBody>
                  <a:tcPr/>
                </a:tc>
              </a:tr>
              <a:tr h="5554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Повышение доступности образования для детей с ограниченными возможностями здоровья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Развитие чрезмерного индивидуализма</a:t>
                      </a:r>
                      <a:endParaRPr lang="ru-RU" sz="1600" dirty="0"/>
                    </a:p>
                  </a:txBody>
                  <a:tcPr/>
                </a:tc>
              </a:tr>
              <a:tr h="5554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Возможность организации заочного</a:t>
                      </a:r>
                      <a:r>
                        <a:rPr lang="ru-RU" sz="1600" baseline="0" dirty="0" smtClean="0"/>
                        <a:t> дополнительного обучения: консультации при подготовке к олимпиадам, централизованному тестированию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Трудность</a:t>
                      </a:r>
                      <a:r>
                        <a:rPr lang="ru-RU" sz="1600" baseline="0" dirty="0" smtClean="0"/>
                        <a:t> перехода от знаковой формы представления знания на страницах учебника или экране  монитора к системе практических действий</a:t>
                      </a:r>
                      <a:endParaRPr lang="ru-RU" sz="1600" dirty="0" smtClean="0"/>
                    </a:p>
                  </a:txBody>
                  <a:tcPr/>
                </a:tc>
              </a:tr>
              <a:tr h="8058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Возможность расширения дополнительного образования: объединений учащихся по интересам, изучение иностранных языков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Сложные</a:t>
                      </a:r>
                      <a:r>
                        <a:rPr lang="ru-RU" sz="1600" baseline="0" dirty="0" smtClean="0"/>
                        <a:t> способы представления информации отвлекают обучающихся от главного в изучаемом материале</a:t>
                      </a:r>
                      <a:endParaRPr lang="ru-RU" sz="1600" dirty="0" smtClean="0"/>
                    </a:p>
                  </a:txBody>
                  <a:tcPr/>
                </a:tc>
              </a:tr>
              <a:tr h="5554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Расширение общения со</a:t>
                      </a:r>
                      <a:r>
                        <a:rPr lang="ru-RU" sz="1600" baseline="0" dirty="0" smtClean="0"/>
                        <a:t> сверстниками СНГ, включение в олимпиадное и международное конкурсное движение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5554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Возможность</a:t>
                      </a:r>
                      <a:r>
                        <a:rPr lang="ru-RU" sz="1600" baseline="0" dirty="0" smtClean="0"/>
                        <a:t> своевременной педагогической и психологической поддержки слабоуспевающих учащихся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ефектологи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563" y="642918"/>
            <a:ext cx="8786874" cy="5857916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1962" t="10742" r="44546" b="6250"/>
          <a:stretch>
            <a:fillRect/>
          </a:stretch>
        </p:blipFill>
        <p:spPr bwMode="auto">
          <a:xfrm>
            <a:off x="4643438" y="642942"/>
            <a:ext cx="4357718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21449" t="10937" r="45059" b="6054"/>
          <a:stretch>
            <a:fillRect/>
          </a:stretch>
        </p:blipFill>
        <p:spPr bwMode="auto">
          <a:xfrm>
            <a:off x="142844" y="571480"/>
            <a:ext cx="435771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http://ovio.pravolimp.ru/system/files/547ebfe253bb560a3500177c/big/olimp%2011%2014-1281.jpg?14175928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663" y="928688"/>
            <a:ext cx="78359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http://ovio.pravolimp.ru/system/files/547db21953bb560db60008a9/big/olimp%2011%2014-13.jpg?14175245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475" y="857250"/>
            <a:ext cx="78359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http://ovio.pravolimp.ru/system/files/5481786753bb5679bc003442/big/%D0%93%D0%BE%D0%BC%D0%B5%D0%BB%D1%8C%D1%81%D0%BA%D0%B0%D1%8F%20%D0%BE%D0%B1%D0%BB_cr.png?141777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928688"/>
            <a:ext cx="785812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217" t="17578" r="21486" b="16992"/>
          <a:stretch>
            <a:fillRect/>
          </a:stretch>
        </p:blipFill>
        <p:spPr bwMode="auto">
          <a:xfrm>
            <a:off x="214282" y="714356"/>
            <a:ext cx="878687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714348" y="5143512"/>
            <a:ext cx="8072494" cy="214314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8704" t="18750" r="20900" b="8984"/>
          <a:stretch>
            <a:fillRect/>
          </a:stretch>
        </p:blipFill>
        <p:spPr bwMode="auto">
          <a:xfrm>
            <a:off x="214282" y="428604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571472" y="4357694"/>
            <a:ext cx="8072494" cy="214314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7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5720" y="357166"/>
            <a:ext cx="83913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452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452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452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адры</a:t>
            </a:r>
            <a:endParaRPr lang="ru-RU" sz="4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1452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8401" y="4653136"/>
            <a:ext cx="5687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Колос Надежда Андреевна,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заместитель директора по учебной работе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357290" y="1142984"/>
          <a:ext cx="6715172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5929322" y="1571612"/>
            <a:ext cx="78581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638063">
            <a:off x="2701592" y="1571612"/>
            <a:ext cx="78581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638063">
            <a:off x="2701592" y="3518623"/>
            <a:ext cx="78581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929322" y="3500438"/>
            <a:ext cx="78581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428596" y="1357298"/>
            <a:ext cx="2214578" cy="92869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Обмен информацией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Рамка 16"/>
          <p:cNvSpPr/>
          <p:nvPr/>
        </p:nvSpPr>
        <p:spPr>
          <a:xfrm>
            <a:off x="6786578" y="1285860"/>
            <a:ext cx="2214578" cy="107157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Обучение педагогических кадров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Рамка 17"/>
          <p:cNvSpPr/>
          <p:nvPr/>
        </p:nvSpPr>
        <p:spPr>
          <a:xfrm>
            <a:off x="428596" y="3286124"/>
            <a:ext cx="2214578" cy="114300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Внедрение и трансляция опыта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Рамка 18"/>
          <p:cNvSpPr/>
          <p:nvPr/>
        </p:nvSpPr>
        <p:spPr>
          <a:xfrm>
            <a:off x="6786578" y="3286124"/>
            <a:ext cx="2214578" cy="114300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Трансляция жизни школы в Интернет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0315" t="23437" r="28074" b="12109"/>
          <a:stretch>
            <a:fillRect/>
          </a:stretch>
        </p:blipFill>
        <p:spPr bwMode="auto">
          <a:xfrm>
            <a:off x="357158" y="571480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500034" y="4214818"/>
            <a:ext cx="8072494" cy="214314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1"/>
          <p:cNvSpPr>
            <a:spLocks noChangeArrowheads="1"/>
          </p:cNvSpPr>
          <p:nvPr/>
        </p:nvSpPr>
        <p:spPr bwMode="auto">
          <a:xfrm>
            <a:off x="714375" y="642938"/>
            <a:ext cx="4857750" cy="3071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endParaRPr lang="ru-RU" sz="3600" b="1">
              <a:solidFill>
                <a:srgbClr val="FF0000"/>
              </a:solidFill>
            </a:endParaRP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Качество обучения</a:t>
            </a:r>
          </a:p>
        </p:txBody>
      </p:sp>
      <p:sp>
        <p:nvSpPr>
          <p:cNvPr id="1028" name="Прямоугольник 3"/>
          <p:cNvSpPr>
            <a:spLocks noChangeArrowheads="1"/>
          </p:cNvSpPr>
          <p:nvPr/>
        </p:nvSpPr>
        <p:spPr bwMode="auto">
          <a:xfrm>
            <a:off x="1071563" y="1000125"/>
            <a:ext cx="4857750" cy="30718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Диагностика </a:t>
            </a:r>
          </a:p>
        </p:txBody>
      </p:sp>
      <p:sp>
        <p:nvSpPr>
          <p:cNvPr id="1029" name="Прямоугольник 5"/>
          <p:cNvSpPr>
            <a:spLocks noChangeArrowheads="1"/>
          </p:cNvSpPr>
          <p:nvPr/>
        </p:nvSpPr>
        <p:spPr bwMode="auto">
          <a:xfrm>
            <a:off x="1571625" y="1357313"/>
            <a:ext cx="4857750" cy="3071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r>
              <a:rPr lang="ru-RU" b="1">
                <a:solidFill>
                  <a:srgbClr val="FF0000"/>
                </a:solidFill>
              </a:rPr>
              <a:t>Здоровьесберегающие технологии</a:t>
            </a:r>
          </a:p>
        </p:txBody>
      </p:sp>
      <p:sp>
        <p:nvSpPr>
          <p:cNvPr id="1030" name="Прямоугольник 6"/>
          <p:cNvSpPr>
            <a:spLocks noChangeArrowheads="1"/>
          </p:cNvSpPr>
          <p:nvPr/>
        </p:nvSpPr>
        <p:spPr bwMode="auto">
          <a:xfrm>
            <a:off x="2000250" y="1785938"/>
            <a:ext cx="4857750" cy="3071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Квалификация и компетентность педагогических </a:t>
            </a: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кадров</a:t>
            </a:r>
          </a:p>
        </p:txBody>
      </p:sp>
      <p:sp>
        <p:nvSpPr>
          <p:cNvPr id="1031" name="Прямоугольник 7"/>
          <p:cNvSpPr>
            <a:spLocks noChangeArrowheads="1"/>
          </p:cNvSpPr>
          <p:nvPr/>
        </p:nvSpPr>
        <p:spPr bwMode="auto">
          <a:xfrm>
            <a:off x="2500313" y="2143125"/>
            <a:ext cx="4857750" cy="30718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Программно – целевой подход к развитию системы образования</a:t>
            </a:r>
          </a:p>
        </p:txBody>
      </p:sp>
      <p:sp>
        <p:nvSpPr>
          <p:cNvPr id="1032" name="Прямоугольник 8"/>
          <p:cNvSpPr>
            <a:spLocks noChangeArrowheads="1"/>
          </p:cNvSpPr>
          <p:nvPr/>
        </p:nvSpPr>
        <p:spPr bwMode="auto">
          <a:xfrm>
            <a:off x="3000375" y="2643188"/>
            <a:ext cx="4857750" cy="3071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Информатизация</a:t>
            </a:r>
          </a:p>
        </p:txBody>
      </p:sp>
      <p:pic>
        <p:nvPicPr>
          <p:cNvPr id="1033" name="Picture 4" descr="C:\Documents and Settings\гргршгпнг\Мои документы\Мои рисунки\Компьютеры\2m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4071938"/>
            <a:ext cx="3057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7215206" y="714356"/>
          <a:ext cx="1928794" cy="1414449"/>
        </p:xfrm>
        <a:graphic>
          <a:graphicData uri="http://schemas.openxmlformats.org/presentationml/2006/ole">
            <p:oleObj spid="_x0000_s1026" name="Clip" r:id="rId5" imgW="4006850" imgH="2857500" progId="">
              <p:embed/>
            </p:oleObj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17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70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85852" y="142852"/>
            <a:ext cx="7360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Перспективы развития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928670"/>
          <a:ext cx="8358245" cy="5860245"/>
        </p:xfrm>
        <a:graphic>
          <a:graphicData uri="http://schemas.openxmlformats.org/drawingml/2006/table">
            <a:tbl>
              <a:tblPr/>
              <a:tblGrid>
                <a:gridCol w="3699037"/>
                <a:gridCol w="1803291"/>
                <a:gridCol w="2855917"/>
              </a:tblGrid>
              <a:tr h="2111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Направление мероприятий</a:t>
                      </a:r>
                      <a:endParaRPr lang="ru-RU" sz="14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Средства, формы</a:t>
                      </a:r>
                      <a:endParaRPr lang="ru-RU" sz="14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Планируемый результат</a:t>
                      </a:r>
                      <a:endParaRPr lang="ru-RU" sz="14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Расширение использования современных систем управления базами данных</a:t>
                      </a:r>
                      <a:endParaRPr lang="ru-RU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Серия ПМК «Управление образовательным процессом»</a:t>
                      </a:r>
                      <a:endParaRPr lang="ru-RU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Организация  целевой проблемно-ориентированной выборки необходимой информации, ее предобработка и хранение преобразованных массивов статистических данных</a:t>
                      </a:r>
                      <a:endParaRPr lang="ru-RU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3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Консолидация информационных образовательных ресурсов </a:t>
                      </a:r>
                      <a:endParaRPr lang="ru-RU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ru-RU" sz="140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Яндекс-диск</a:t>
                      </a: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, программа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hlinkClick r:id="rId3"/>
                        </a:rPr>
                        <a:t>Dropbox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69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Координация деятельности школьных методических объединений:</a:t>
                      </a:r>
                      <a:endParaRPr lang="ru-RU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-проведение  форумов по определенной тематике,</a:t>
                      </a:r>
                      <a:endParaRPr lang="ru-RU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-создание </a:t>
                      </a:r>
                      <a:r>
                        <a:rPr lang="ru-RU" sz="140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блогов</a:t>
                      </a: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лучших педагогов района,</a:t>
                      </a:r>
                      <a:endParaRPr lang="ru-RU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-проведение </a:t>
                      </a:r>
                      <a:r>
                        <a:rPr lang="ru-RU" sz="1400" dirty="0" err="1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онлайн-конференций</a:t>
                      </a:r>
                      <a:endParaRPr lang="ru-RU" sz="1400" dirty="0" smtClean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-организация индивидуального дистанционного обучения детей с ОПФР</a:t>
                      </a:r>
                      <a:endParaRPr lang="ru-RU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Онлайн-обмен</a:t>
                      </a: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педагогическими идеями,</a:t>
                      </a:r>
                      <a:endParaRPr lang="ru-RU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методические мосты,</a:t>
                      </a:r>
                      <a:endParaRPr lang="ru-RU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Гайд-парки</a:t>
                      </a: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,</a:t>
                      </a:r>
                      <a:endParaRPr lang="ru-RU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диспуты</a:t>
                      </a: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вебинары</a:t>
                      </a:r>
                      <a:endParaRPr lang="ru-RU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Уменьшение объема бумажного документооборота в учреждениях образования;</a:t>
                      </a:r>
                      <a:endParaRPr lang="ru-RU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формирование у педагогов  информационно-коммуникационной компетенции</a:t>
                      </a:r>
                      <a:endParaRPr lang="ru-RU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Использование </a:t>
                      </a:r>
                      <a:r>
                        <a:rPr lang="ru-RU" sz="140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Интернет-технологий</a:t>
                      </a: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, обеспечивающих удаленный (сетевой) доступ к массивам информации и инструменту их систематизации, редактирования и визуализации</a:t>
                      </a:r>
                      <a:endParaRPr lang="ru-RU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 err="1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Team</a:t>
                      </a:r>
                      <a:r>
                        <a:rPr lang="ru-RU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Viewer</a:t>
                      </a:r>
                      <a:endParaRPr lang="ru-RU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Возможность дистанционного доступа к образовательным ресурсам РРЦИТ, ресурсов электронных библиотек, электронных обучающих средств</a:t>
                      </a:r>
                      <a:endParaRPr lang="ru-RU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4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Создание </a:t>
                      </a:r>
                      <a:r>
                        <a:rPr lang="ru-RU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программ </a:t>
                      </a:r>
                      <a:r>
                        <a:rPr lang="ru-RU" sz="1400" dirty="0" err="1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интернет-анкетирования</a:t>
                      </a:r>
                      <a:r>
                        <a:rPr lang="ru-RU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педагогов </a:t>
                      </a: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по проблемным вопросам в сфере образования</a:t>
                      </a:r>
                      <a:endParaRPr lang="ru-RU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По выбору разработчиков</a:t>
                      </a:r>
                      <a:endParaRPr lang="ru-RU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Эффективное планирование образовательного процесса в учреждениях образования</a:t>
                      </a:r>
                      <a:endParaRPr lang="ru-RU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Обучение  персонала по использованию оборудования в полном объеме</a:t>
                      </a:r>
                      <a:endParaRPr lang="ru-RU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Заключение комплексных договоров при закупке оборудования</a:t>
                      </a:r>
                      <a:endParaRPr lang="ru-RU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Налаживание работы интерактивных досок, лингафонных кабинетов </a:t>
                      </a:r>
                      <a:endParaRPr lang="ru-RU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0" marR="47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17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70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7224" y="285728"/>
            <a:ext cx="714650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Перспективы развития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 t="10629" b="5854"/>
          <a:stretch>
            <a:fillRect/>
          </a:stretch>
        </p:blipFill>
        <p:spPr bwMode="auto">
          <a:xfrm>
            <a:off x="500034" y="1285860"/>
            <a:ext cx="836771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14546" y="5715016"/>
            <a:ext cx="4760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Программа настройки удаленного доступа</a:t>
            </a:r>
            <a:endParaRPr lang="ru-RU" dirty="0"/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7286644" y="6286520"/>
            <a:ext cx="1643074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содержание</a:t>
            </a:r>
            <a:endParaRPr lang="ru-RU" sz="1000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17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70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7224" y="285728"/>
            <a:ext cx="714650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Перспективы развития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0232" y="5929330"/>
            <a:ext cx="6509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Программа хранения  и обмена  данными  в сети интернет</a:t>
            </a:r>
          </a:p>
          <a:p>
            <a:r>
              <a:rPr lang="ru-RU" dirty="0" smtClean="0"/>
              <a:t> с использованием современных </a:t>
            </a:r>
            <a:r>
              <a:rPr lang="ru-RU" dirty="0" err="1" smtClean="0"/>
              <a:t>гаджетов</a:t>
            </a:r>
            <a:endParaRPr lang="ru-RU" dirty="0"/>
          </a:p>
        </p:txBody>
      </p:sp>
      <p:pic>
        <p:nvPicPr>
          <p:cNvPr id="34818" name="Picture 2" descr="&amp;Bcy;&amp;lcy;&amp;ocy;&amp;gcy; &amp;ocy; &amp;scy;&amp;acy;&amp;mcy;&amp;ocy;&amp;jcy; &amp;Pcy;&amp;ocy;&amp;Pcy;&amp;ucy;&amp;lcy;&amp;yacy;&amp;rcy;&amp;ncy;&amp;ocy;&amp;jcy; &amp;tcy;&amp;iecy;&amp;khcy;&amp;ncy;&amp;icy;&amp;kcy;&amp;iecy; Page 237 &amp;Bcy;&amp;lcy;&amp;ocy;&amp;gcy; &amp;ocy; &amp;tcy;&amp;iecy;&amp;khcy;&amp;ncy;&amp;icy;&amp;k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71546"/>
            <a:ext cx="7620000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17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70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7224" y="285728"/>
            <a:ext cx="714650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Перспективы развития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0298" y="6000768"/>
            <a:ext cx="408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Хранилище файлов в сети интернет</a:t>
            </a:r>
            <a:endParaRPr lang="ru-RU" dirty="0"/>
          </a:p>
        </p:txBody>
      </p:sp>
      <p:pic>
        <p:nvPicPr>
          <p:cNvPr id="35842" name="Picture 2" descr="http://www.teachvideo.ru/content/utilites/dropbox/video/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8286776" cy="4661312"/>
          </a:xfrm>
          <a:prstGeom prst="rect">
            <a:avLst/>
          </a:prstGeom>
          <a:noFill/>
        </p:spPr>
      </p:pic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7286644" y="6286520"/>
            <a:ext cx="1643074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содержание</a:t>
            </a:r>
            <a:endParaRPr lang="ru-RU" sz="1000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6" descr="17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8" descr="http://ikawai.ru/img/kasta-albom-yasno-skachat-318908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4" t="3348" r="2228" b="3848"/>
          <a:stretch>
            <a:fillRect/>
          </a:stretch>
        </p:blipFill>
        <p:spPr bwMode="auto">
          <a:xfrm>
            <a:off x="214313" y="214313"/>
            <a:ext cx="8929687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0166" y="928670"/>
            <a:ext cx="67151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Информатизация – путь к себе, к повышению профессионализма и эффективности образовательного процесса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214313"/>
          <a:ext cx="8715375" cy="6468056"/>
        </p:xfrm>
        <a:graphic>
          <a:graphicData uri="http://schemas.openxmlformats.org/drawingml/2006/table">
            <a:tbl>
              <a:tblPr/>
              <a:tblGrid>
                <a:gridCol w="7843837"/>
                <a:gridCol w="871538"/>
              </a:tblGrid>
              <a:tr h="6524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ПК "Менеджер ЕИС" версия 2.0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Программный комплекс "Менеджер ЕИС" предназначен для автоматизации процесса управления программными комплексами производства компании "ИНИС-СОФТ", образующими единую информационную среду (ЕИС) образовательного учреждения.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28" marR="6328" marT="6328" marB="63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2 280 000 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28" marR="6328" marT="6328" marB="63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ПТК ПараГраф: Район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Автоматизация управленческих решений на уровне района.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 имеет программные компоненты для работы с объединенной базой данных ОУ района в локальной сети, а также web-расширение для работы через Интернет.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28" marR="6328" marT="6328" marB="63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7 225 000 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28" marR="6328" marT="6328" marB="63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ПТК ПараГраф С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етевой программно-технологический комплекс для автоматизации основных управленческих процессов в общеобразовательном учебном заведении, включающий системы "Администрация", "Успеваемость", "Конструктор запросов и отчетов", "Редактор расписаний" с модулем "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Расписание: Алгоритмы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", "Замены", "Опоздания" и "Пропуски".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28" marR="6328" marT="6328" marB="63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4 100 000 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28" marR="6328" marT="6328" marB="63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Программный модуль "Годовое планирование"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 "Годовое планирование" предназначен для автоматизации деятельности сотрудников образовательного учреждения, связанной с планированием работы ОУ на учебный год.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28" marR="6328" marT="6328" marB="63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1 020 000 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28" marR="6328" marT="6328" marB="63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Программный модуль "Психологическая диагностика"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Программный модуль обеспечивает проведение психологической диагностики участников педагогического процесса и анализ ее результатов.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28" marR="6328" marT="6328" marB="63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1 945 000 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28" marR="6328" marT="6328" marB="63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Программный модуль "Классный журнал"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Программный модуль предназначен для автоматизации анализа текущей успеваемости, пропусков, анализа выполнения учебных программ, поурочно-тематических планов.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28" marR="6328" marT="6328" marB="63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1 270 000 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28" marR="6328" marT="6328" marB="63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ПК "БиблиоГраф"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Сетевой программный комплекс для автоматизации основных видов деятельности библиотекаря образовательного учреждения. 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Специальное предложение для пользователей ПТК "ПараГраф 2.0".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28" marR="6328" marT="6328" marB="63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3 050 000 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2 950 000 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28" marR="6328" marT="6328" marB="63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81" name="Рисунок 1" descr="http://www.inissoft.by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82523-75F3-48A6-8AA9-C38F89D6648C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1428736"/>
            <a:ext cx="671517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hlinkClick r:id="rId2" action="ppaction://hlinkfile"/>
              </a:rPr>
              <a:t>Microsoft </a:t>
            </a:r>
            <a:r>
              <a:rPr lang="en-US" sz="4000" b="1" dirty="0" smtClean="0">
                <a:hlinkClick r:id="rId2" action="ppaction://hlinkfile"/>
              </a:rPr>
              <a:t>Excel</a:t>
            </a:r>
            <a:endParaRPr lang="ru-RU" sz="4000" b="1" dirty="0" smtClean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3286124"/>
            <a:ext cx="671517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45206"/>
                </a:solidFill>
                <a:hlinkClick r:id="rId3" action="ppaction://hlinkfile"/>
              </a:rPr>
              <a:t>База данных</a:t>
            </a:r>
            <a:endParaRPr lang="ru-RU" sz="4000" b="1" dirty="0" smtClean="0">
              <a:solidFill>
                <a:srgbClr val="145206"/>
              </a:solidFill>
            </a:endParaRPr>
          </a:p>
          <a:p>
            <a:pPr algn="ctr"/>
            <a:endParaRPr lang="ru-RU" dirty="0">
              <a:solidFill>
                <a:srgbClr val="145206"/>
              </a:solidFill>
            </a:endParaRPr>
          </a:p>
        </p:txBody>
      </p:sp>
    </p:spTree>
  </p:cSld>
  <p:clrMapOvr>
    <a:masterClrMapping/>
  </p:clrMapOvr>
  <p:transition spd="slow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6419" b="5440"/>
          <a:stretch>
            <a:fillRect/>
          </a:stretch>
        </p:blipFill>
        <p:spPr bwMode="auto">
          <a:xfrm>
            <a:off x="214313" y="214313"/>
            <a:ext cx="87534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CEE09-D568-4AAB-8B12-F8DD42818BB4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t="6836" b="4297"/>
          <a:stretch>
            <a:fillRect/>
          </a:stretch>
        </p:blipFill>
        <p:spPr bwMode="auto">
          <a:xfrm>
            <a:off x="142875" y="142875"/>
            <a:ext cx="885825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BE645-CBD5-4877-A7D5-99869BEC999A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7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5720" y="357166"/>
            <a:ext cx="83913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452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452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Управленческие мероприятия</a:t>
            </a:r>
            <a:endParaRPr lang="ru-RU" sz="4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1452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8401" y="4653136"/>
            <a:ext cx="5687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Колос Надежда Андреевна,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заместитель директора по учебной работе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357290" y="1142984"/>
          <a:ext cx="6715172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5929322" y="1785926"/>
            <a:ext cx="78581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638063">
            <a:off x="2727632" y="1804110"/>
            <a:ext cx="78581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638063">
            <a:off x="2701592" y="3518623"/>
            <a:ext cx="78581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929322" y="3500438"/>
            <a:ext cx="78581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214282" y="1071546"/>
            <a:ext cx="2571768" cy="10001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Состояние информатизации в школе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Рамка 16"/>
          <p:cNvSpPr/>
          <p:nvPr/>
        </p:nvSpPr>
        <p:spPr>
          <a:xfrm>
            <a:off x="6715140" y="1071546"/>
            <a:ext cx="2428860" cy="107157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Образовательные потребности педагогов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Рамка 17"/>
          <p:cNvSpPr/>
          <p:nvPr/>
        </p:nvSpPr>
        <p:spPr>
          <a:xfrm>
            <a:off x="428596" y="3429000"/>
            <a:ext cx="2214578" cy="114300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Внедрение и трансляция опыта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Рамка 18"/>
          <p:cNvSpPr/>
          <p:nvPr/>
        </p:nvSpPr>
        <p:spPr>
          <a:xfrm>
            <a:off x="6786578" y="3357562"/>
            <a:ext cx="2214578" cy="114300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Трансляция жизни школы в Интернет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214282" y="2071678"/>
            <a:ext cx="2571768" cy="128588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Влияние ИКТ на повышение качества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Рамка 20"/>
          <p:cNvSpPr/>
          <p:nvPr/>
        </p:nvSpPr>
        <p:spPr>
          <a:xfrm>
            <a:off x="6715140" y="2143116"/>
            <a:ext cx="2428860" cy="114300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Эффективность применения ИКТ на уроке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7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1472" y="285728"/>
            <a:ext cx="828092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Проблемы</a:t>
            </a:r>
          </a:p>
          <a:p>
            <a:pPr algn="ctr">
              <a:defRPr/>
            </a:pPr>
            <a:r>
              <a:rPr lang="ru-RU" sz="2400" i="1" dirty="0" smtClean="0"/>
              <a:t>совершенствования  образовательного процесса с применением информационно-коммуникационных технологий</a:t>
            </a:r>
            <a:endParaRPr lang="ru-RU" sz="2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1452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85786" y="2500306"/>
          <a:ext cx="7643866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57290" y="5357826"/>
            <a:ext cx="70885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педагогические работники</a:t>
            </a:r>
            <a:endParaRPr lang="ru-RU" sz="4400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3786182" y="4929198"/>
            <a:ext cx="1643074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760360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2054</TotalTime>
  <Words>961</Words>
  <Application>Microsoft Office PowerPoint</Application>
  <PresentationFormat>Экран (4:3)</PresentationFormat>
  <Paragraphs>182</Paragraphs>
  <Slides>36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Городская</vt:lpstr>
      <vt:lpstr>Сектор</vt:lpstr>
      <vt:lpstr>Clip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 ПРИЗНАКОВ   ТОГО,   ЧТО  ВЫ - УЧИТЕЛЬ</dc:title>
  <dc:creator>Olcha</dc:creator>
  <cp:lastModifiedBy>upk</cp:lastModifiedBy>
  <cp:revision>154</cp:revision>
  <dcterms:modified xsi:type="dcterms:W3CDTF">2015-04-26T18:21:36Z</dcterms:modified>
</cp:coreProperties>
</file>